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304" r:id="rId2"/>
    <p:sldId id="478" r:id="rId3"/>
    <p:sldId id="479" r:id="rId4"/>
    <p:sldId id="543" r:id="rId5"/>
    <p:sldId id="485" r:id="rId6"/>
    <p:sldId id="533" r:id="rId7"/>
    <p:sldId id="537" r:id="rId8"/>
    <p:sldId id="544" r:id="rId9"/>
    <p:sldId id="545" r:id="rId10"/>
    <p:sldId id="547" r:id="rId11"/>
    <p:sldId id="493" r:id="rId12"/>
    <p:sldId id="504" r:id="rId13"/>
    <p:sldId id="604" r:id="rId14"/>
    <p:sldId id="603" r:id="rId15"/>
    <p:sldId id="524" r:id="rId16"/>
    <p:sldId id="620" r:id="rId17"/>
    <p:sldId id="605" r:id="rId18"/>
    <p:sldId id="623" r:id="rId19"/>
    <p:sldId id="606" r:id="rId20"/>
    <p:sldId id="625" r:id="rId21"/>
    <p:sldId id="651" r:id="rId22"/>
    <p:sldId id="652" r:id="rId23"/>
    <p:sldId id="653" r:id="rId24"/>
    <p:sldId id="654" r:id="rId25"/>
    <p:sldId id="655" r:id="rId26"/>
    <p:sldId id="657" r:id="rId27"/>
    <p:sldId id="658" r:id="rId28"/>
    <p:sldId id="659" r:id="rId29"/>
    <p:sldId id="656" r:id="rId30"/>
    <p:sldId id="611" r:id="rId31"/>
    <p:sldId id="612" r:id="rId32"/>
    <p:sldId id="613" r:id="rId33"/>
    <p:sldId id="619" r:id="rId34"/>
    <p:sldId id="660" r:id="rId35"/>
    <p:sldId id="661" r:id="rId36"/>
    <p:sldId id="618" r:id="rId37"/>
    <p:sldId id="664" r:id="rId38"/>
    <p:sldId id="667" r:id="rId39"/>
    <p:sldId id="666" r:id="rId40"/>
    <p:sldId id="665" r:id="rId41"/>
    <p:sldId id="662" r:id="rId42"/>
    <p:sldId id="622" r:id="rId43"/>
    <p:sldId id="668" r:id="rId44"/>
    <p:sldId id="669" r:id="rId45"/>
    <p:sldId id="670" r:id="rId46"/>
    <p:sldId id="671" r:id="rId47"/>
    <p:sldId id="591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>
          <p15:clr>
            <a:srgbClr val="A4A3A4"/>
          </p15:clr>
        </p15:guide>
        <p15:guide id="2" pos="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FFFF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9" autoAdjust="0"/>
    <p:restoredTop sz="91107" autoAdjust="0"/>
  </p:normalViewPr>
  <p:slideViewPr>
    <p:cSldViewPr>
      <p:cViewPr>
        <p:scale>
          <a:sx n="125" d="100"/>
          <a:sy n="125" d="100"/>
        </p:scale>
        <p:origin x="224" y="-392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look at some</a:t>
            </a:r>
            <a:r>
              <a:rPr lang="en-US" baseline="0" dirty="0" smtClean="0"/>
              <a:t> part of the genome of 4 individuals –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1 through 4</a:t>
            </a:r>
          </a:p>
          <a:p>
            <a:r>
              <a:rPr lang="en-US" baseline="0" dirty="0" smtClean="0"/>
              <a:t>And see that they are all the same – as we’d expect, except for three variations</a:t>
            </a:r>
          </a:p>
          <a:p>
            <a:r>
              <a:rPr lang="en-US" baseline="0" dirty="0" smtClean="0"/>
              <a:t>It turns out there are many more</a:t>
            </a:r>
          </a:p>
          <a:p>
            <a:r>
              <a:rPr lang="en-US" baseline="0" dirty="0" smtClean="0"/>
              <a:t>And it turns out they seem to co-occur in patterns: “haplotypes” 1 through 4</a:t>
            </a:r>
          </a:p>
          <a:p>
            <a:r>
              <a:rPr lang="en-US" baseline="0" dirty="0" smtClean="0"/>
              <a:t>If you look closer you’d only have to look at three of those variants in these haplotypes to know what other variations these individuals must have</a:t>
            </a:r>
          </a:p>
          <a:p>
            <a:r>
              <a:rPr lang="en-US" baseline="0" dirty="0" smtClean="0"/>
              <a:t>So: variants are correlated some more than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9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r>
              <a:rPr lang="en-US" baseline="0" dirty="0" smtClean="0"/>
              <a:t> is much less dense</a:t>
            </a:r>
          </a:p>
          <a:p>
            <a:r>
              <a:rPr lang="en-US" baseline="0" dirty="0" smtClean="0"/>
              <a:t>Correlation is very tissue specific</a:t>
            </a: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79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r>
              <a:rPr lang="en-US" baseline="0" dirty="0" smtClean="0"/>
              <a:t> is much less dense</a:t>
            </a:r>
          </a:p>
          <a:p>
            <a:r>
              <a:rPr lang="en-US" baseline="0" dirty="0" smtClean="0"/>
              <a:t>Correlation is very tissue specific</a:t>
            </a: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62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r>
              <a:rPr lang="en-US" baseline="0" dirty="0" smtClean="0"/>
              <a:t> is much less dense</a:t>
            </a:r>
          </a:p>
          <a:p>
            <a:r>
              <a:rPr lang="en-US" baseline="0" dirty="0" smtClean="0"/>
              <a:t>Correlation is very tissue specific</a:t>
            </a: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33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r>
              <a:rPr lang="en-US" baseline="0" dirty="0" smtClean="0"/>
              <a:t> is much less dense</a:t>
            </a:r>
          </a:p>
          <a:p>
            <a:r>
              <a:rPr lang="en-US" baseline="0" dirty="0" smtClean="0"/>
              <a:t>Correlation is very tissue specific</a:t>
            </a: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61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diseases and traits are complex and polygenic</a:t>
            </a:r>
            <a:r>
              <a:rPr lang="en-US" baseline="0" dirty="0" smtClean="0"/>
              <a:t> by nature</a:t>
            </a:r>
          </a:p>
          <a:p>
            <a:r>
              <a:rPr lang="en-US" baseline="0" dirty="0" smtClean="0"/>
              <a:t>So many variants contribute to them </a:t>
            </a:r>
          </a:p>
          <a:p>
            <a:r>
              <a:rPr lang="en-US" baseline="0" dirty="0" smtClean="0"/>
              <a:t>And all exert a small effect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Involvement of many genes and environment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Each plays only a small role (consequence - traditional approaches designed to find major genetic effects are ineffective)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Mutations are neither necessary nor sufficient on their own to cause disease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Environmental triggers are common</a:t>
            </a:r>
          </a:p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Inability to recognize DNA changes that have subtle functional impact from majority of variation (likely neutral)</a:t>
            </a: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6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Shown here</a:t>
            </a:r>
            <a:r>
              <a:rPr lang="en-US" baseline="0" dirty="0" smtClean="0"/>
              <a:t> a recent publication from the group of </a:t>
            </a:r>
            <a:r>
              <a:rPr lang="en-US" baseline="0" dirty="0" err="1" smtClean="0"/>
              <a:t>Nilesh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Samani</a:t>
            </a:r>
            <a:r>
              <a:rPr lang="en-US" baseline="0" dirty="0" smtClean="0"/>
              <a:t>, a good example of an epigenome-wide association study (EWAS)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3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 regions show suggestive/genome-wide</a:t>
            </a:r>
            <a:r>
              <a:rPr lang="en-US" baseline="0" dirty="0" smtClean="0"/>
              <a:t> significant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15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Top-left: Association only in methylation of adipose tissue, not in skin</a:t>
            </a:r>
            <a:r>
              <a:rPr lang="en-US" baseline="0" dirty="0" smtClean="0"/>
              <a:t> tissue.</a:t>
            </a:r>
          </a:p>
          <a:p>
            <a:r>
              <a:rPr lang="en-US" baseline="0" dirty="0" smtClean="0"/>
              <a:t>Top-right: spatial relationship of </a:t>
            </a:r>
            <a:r>
              <a:rPr lang="en-US" baseline="0" dirty="0" err="1" smtClean="0"/>
              <a:t>CpG’s</a:t>
            </a:r>
            <a:r>
              <a:rPr lang="en-US" baseline="0" dirty="0" smtClean="0"/>
              <a:t>, SNPs and the HIF3alpha locus</a:t>
            </a:r>
          </a:p>
          <a:p>
            <a:r>
              <a:rPr lang="en-US" baseline="0" dirty="0" smtClean="0"/>
              <a:t>Bottom: Mendelian-Randomization Study showing relation of two SNPs with methylation at top </a:t>
            </a:r>
            <a:r>
              <a:rPr lang="en-US" baseline="0" dirty="0" err="1" smtClean="0"/>
              <a:t>CpG</a:t>
            </a:r>
            <a:r>
              <a:rPr lang="en-US" baseline="0" dirty="0" smtClean="0"/>
              <a:t> in HIF3a</a:t>
            </a: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4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Top-left: Association only in methylation of adipose tissue, not in skin</a:t>
            </a:r>
            <a:r>
              <a:rPr lang="en-US" baseline="0" dirty="0" smtClean="0"/>
              <a:t> tissue.</a:t>
            </a:r>
          </a:p>
          <a:p>
            <a:r>
              <a:rPr lang="en-US" baseline="0" dirty="0" smtClean="0"/>
              <a:t>Top-right: spatial relationship of </a:t>
            </a:r>
            <a:r>
              <a:rPr lang="en-US" baseline="0" dirty="0" err="1" smtClean="0"/>
              <a:t>CpG’s</a:t>
            </a:r>
            <a:r>
              <a:rPr lang="en-US" baseline="0" dirty="0" smtClean="0"/>
              <a:t>, SNPs and the HIF3alpha locus</a:t>
            </a:r>
          </a:p>
          <a:p>
            <a:r>
              <a:rPr lang="en-US" baseline="0" dirty="0" smtClean="0"/>
              <a:t>Bottom: Mendelian-Randomization Study showing relation of two SNPs with methylation at top </a:t>
            </a:r>
            <a:r>
              <a:rPr lang="en-US" baseline="0" dirty="0" err="1" smtClean="0"/>
              <a:t>CpG</a:t>
            </a:r>
            <a:r>
              <a:rPr lang="en-US" baseline="0" dirty="0" smtClean="0"/>
              <a:t> in HIF3a</a:t>
            </a: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9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Top-left: Association only in methylation of adipose tissue, not in skin</a:t>
            </a:r>
            <a:r>
              <a:rPr lang="en-US" baseline="0" dirty="0" smtClean="0"/>
              <a:t> tissue.</a:t>
            </a:r>
          </a:p>
          <a:p>
            <a:r>
              <a:rPr lang="en-US" baseline="0" dirty="0" smtClean="0"/>
              <a:t>Top-right: spatial relationship of </a:t>
            </a:r>
            <a:r>
              <a:rPr lang="en-US" baseline="0" dirty="0" err="1" smtClean="0"/>
              <a:t>CpG’s</a:t>
            </a:r>
            <a:r>
              <a:rPr lang="en-US" baseline="0" dirty="0" smtClean="0"/>
              <a:t>, SNPs and the HIF3alpha locus</a:t>
            </a:r>
          </a:p>
          <a:p>
            <a:r>
              <a:rPr lang="en-US" baseline="0" dirty="0" smtClean="0"/>
              <a:t>Bottom: Mendelian-Randomization Study showing relation of two SNPs with methylation at top </a:t>
            </a:r>
            <a:r>
              <a:rPr lang="en-US" baseline="0" dirty="0" err="1" smtClean="0"/>
              <a:t>CpG</a:t>
            </a:r>
            <a:r>
              <a:rPr lang="en-US" baseline="0" dirty="0" smtClean="0"/>
              <a:t> in HIF3a</a:t>
            </a: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87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Top-left: Association only in methylation of adipose tissue, not in skin</a:t>
            </a:r>
            <a:r>
              <a:rPr lang="en-US" baseline="0" dirty="0" smtClean="0"/>
              <a:t> tissue.</a:t>
            </a:r>
          </a:p>
          <a:p>
            <a:r>
              <a:rPr lang="en-US" baseline="0" dirty="0" smtClean="0"/>
              <a:t>Top-right: spatial relationship of </a:t>
            </a:r>
            <a:r>
              <a:rPr lang="en-US" baseline="0" dirty="0" err="1" smtClean="0"/>
              <a:t>CpG’s</a:t>
            </a:r>
            <a:r>
              <a:rPr lang="en-US" baseline="0" dirty="0" smtClean="0"/>
              <a:t>, SNPs and the HIF3alpha locus</a:t>
            </a:r>
          </a:p>
          <a:p>
            <a:r>
              <a:rPr lang="en-US" baseline="0" dirty="0" smtClean="0"/>
              <a:t>Bottom: Mendelian-Randomization Study showing relation of two SNPs with methylation at top </a:t>
            </a:r>
            <a:r>
              <a:rPr lang="en-US" baseline="0" dirty="0" err="1" smtClean="0"/>
              <a:t>CpG</a:t>
            </a:r>
            <a:r>
              <a:rPr lang="en-US" baseline="0" dirty="0" smtClean="0"/>
              <a:t> in HIF3a</a:t>
            </a: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604" b="13553"/>
          <a:stretch/>
        </p:blipFill>
        <p:spPr bwMode="auto">
          <a:xfrm>
            <a:off x="0" y="-1"/>
            <a:ext cx="9144000" cy="45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754374"/>
            <a:ext cx="1455816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99" y="579037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44374"/>
            <a:ext cx="2329165" cy="828000"/>
          </a:xfrm>
          <a:prstGeom prst="rect">
            <a:avLst/>
          </a:prstGeom>
        </p:spPr>
      </p:pic>
      <p:pic>
        <p:nvPicPr>
          <p:cNvPr id="22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1" y="1219200"/>
            <a:ext cx="3995999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233604" y="1219200"/>
            <a:ext cx="3995996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2312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1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52800" y="1219200"/>
            <a:ext cx="4876800" cy="53492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1219200"/>
            <a:ext cx="3071913" cy="53492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" y="5009728"/>
            <a:ext cx="8077200" cy="5667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5576466"/>
            <a:ext cx="8077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52400" y="381001"/>
            <a:ext cx="8077200" cy="456016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4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669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3" r="5104" b="30001"/>
          <a:stretch/>
        </p:blipFill>
        <p:spPr bwMode="auto">
          <a:xfrm>
            <a:off x="-7" y="-1"/>
            <a:ext cx="914400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ICIN_logo_cmyk_whit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754374"/>
            <a:ext cx="1455816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99" y="579037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44374"/>
            <a:ext cx="2329165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600200" y="3886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</p:txBody>
      </p:sp>
      <p:pic>
        <p:nvPicPr>
          <p:cNvPr id="16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67488"/>
            <a:ext cx="12998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57" y="4768963"/>
            <a:ext cx="93173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5408" y="4800600"/>
            <a:ext cx="949385" cy="829260"/>
          </a:xfrm>
          <a:prstGeom prst="rect">
            <a:avLst/>
          </a:prstGeom>
        </p:spPr>
      </p:pic>
      <p:pic>
        <p:nvPicPr>
          <p:cNvPr id="14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37" r="34837" b="33094"/>
          <a:stretch/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7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 b="17212"/>
          <a:stretch/>
        </p:blipFill>
        <p:spPr bwMode="auto">
          <a:xfrm>
            <a:off x="0" y="0"/>
            <a:ext cx="9144000" cy="567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1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49172" r="1219" b="5775"/>
          <a:stretch/>
        </p:blipFill>
        <p:spPr bwMode="auto">
          <a:xfrm>
            <a:off x="1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9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1000" y="5791200"/>
            <a:ext cx="2144702" cy="762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7391400" y="5943600"/>
            <a:ext cx="1676400" cy="838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1" y="1219200"/>
            <a:ext cx="3996709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233606" y="1219200"/>
            <a:ext cx="3995994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9" name="Afbeelding 4" descr="onderwijs 3 achtergrond 16-9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0"/>
          <a:stretch/>
        </p:blipFill>
        <p:spPr bwMode="auto">
          <a:xfrm>
            <a:off x="0" y="0"/>
            <a:ext cx="9153525" cy="20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6354000"/>
            <a:ext cx="506334" cy="504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tiff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Relationship Id="rId3" Type="http://schemas.openxmlformats.org/officeDocument/2006/relationships/image" Target="../media/image3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39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39.emf"/><Relationship Id="rId5" Type="http://schemas.openxmlformats.org/officeDocument/2006/relationships/image" Target="../media/image42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t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png"/><Relationship Id="rId7" Type="http://schemas.openxmlformats.org/officeDocument/2006/relationships/hyperlink" Target="mailto:s.w.vanderlaan-2@umcutrecht.nl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 smtClean="0"/>
              <a:t>Epigenetics of Cardiovascular Diseases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432" y="1981512"/>
            <a:ext cx="7768952" cy="1759928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 smtClean="0"/>
              <a:t>A primer </a:t>
            </a:r>
            <a:r>
              <a:rPr lang="en-US" smtClean="0"/>
              <a:t>in </a:t>
            </a:r>
            <a:r>
              <a:rPr lang="en-US" smtClean="0"/>
              <a:t>epigenetics </a:t>
            </a:r>
            <a:r>
              <a:rPr lang="en-US" dirty="0" smtClean="0"/>
              <a:t>of cardiovascular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9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12088" cy="516212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are all </a:t>
            </a:r>
            <a:r>
              <a:rPr lang="en-US" dirty="0" smtClean="0"/>
              <a:t>equally unique: ~100 </a:t>
            </a:r>
            <a:r>
              <a:rPr lang="en-US" dirty="0"/>
              <a:t>million genetic variations are known to </a:t>
            </a:r>
            <a:r>
              <a:rPr lang="en-US" dirty="0" smtClean="0"/>
              <a:t>date, among </a:t>
            </a:r>
            <a:r>
              <a:rPr lang="en-US" dirty="0"/>
              <a:t>~3 billion base pairs in the human </a:t>
            </a:r>
            <a:r>
              <a:rPr lang="en-US" dirty="0" smtClean="0"/>
              <a:t>genome</a:t>
            </a:r>
          </a:p>
          <a:p>
            <a:pPr marL="457200" indent="-457200">
              <a:lnSpc>
                <a:spcPts val="35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</a:rPr>
              <a:t>These 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genetic variants, i.e. single-nucleotide polymorphisms (SNPs), are correlated and form </a:t>
            </a:r>
            <a:r>
              <a:rPr lang="en-US" i="1" dirty="0">
                <a:solidFill>
                  <a:schemeClr val="tx1">
                    <a:lumMod val="10000"/>
                  </a:schemeClr>
                </a:solidFill>
              </a:rPr>
              <a:t>haplotypes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Common diseases and traits are complex and polygenic by nature: many SNPs are involved with small effects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now you know 3 things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20758" y="4267200"/>
            <a:ext cx="8702484" cy="1702243"/>
            <a:chOff x="151200" y="4641248"/>
            <a:chExt cx="6790215" cy="13281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00" y="4641248"/>
              <a:ext cx="2390990" cy="13281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3445" t="5227" r="14296" b="27229"/>
            <a:stretch/>
          </p:blipFill>
          <p:spPr>
            <a:xfrm>
              <a:off x="2725637" y="4641248"/>
              <a:ext cx="2270774" cy="13281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2853" t="1822" r="7787" b="1287"/>
            <a:stretch/>
          </p:blipFill>
          <p:spPr>
            <a:xfrm>
              <a:off x="5179858" y="4653316"/>
              <a:ext cx="1761557" cy="1304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70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57200" y="5975350"/>
            <a:ext cx="7772400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4863" y="600069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95000"/>
                  </a:schemeClr>
                </a:solidFill>
                <a:latin typeface="Calibri"/>
                <a:cs typeface="Calibri"/>
              </a:rPr>
              <a:t>Variant frequency</a:t>
            </a:r>
            <a:endParaRPr lang="en-US" sz="2000" dirty="0">
              <a:solidFill>
                <a:schemeClr val="tx2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-2278062" y="3014663"/>
            <a:ext cx="5718175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42310" y="3140561"/>
            <a:ext cx="122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2F2F2"/>
                </a:solidFill>
                <a:latin typeface="Calibri"/>
                <a:cs typeface="Calibri"/>
              </a:rPr>
              <a:t>Effect size</a:t>
            </a:r>
            <a:endParaRPr lang="en-US" sz="2000" dirty="0">
              <a:solidFill>
                <a:srgbClr val="F2F2F2"/>
              </a:solidFill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 rot="1807296">
            <a:off x="853812" y="970778"/>
            <a:ext cx="3004075" cy="181762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1807296">
            <a:off x="4876140" y="3776704"/>
            <a:ext cx="3004075" cy="1817628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 rot="1807296">
            <a:off x="2837696" y="2374126"/>
            <a:ext cx="3004075" cy="1817628"/>
          </a:xfrm>
          <a:prstGeom prst="ellipse">
            <a:avLst/>
          </a:prstGeom>
          <a:solidFill>
            <a:schemeClr val="accent4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9936" y="1272395"/>
            <a:ext cx="258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Mendelian disease</a:t>
            </a:r>
            <a:endParaRPr lang="en-US" sz="20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7297" y="2743200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Common disease</a:t>
            </a:r>
            <a:endParaRPr lang="en-US" sz="20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3615" y="4356851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Common</a:t>
            </a:r>
            <a:r>
              <a:rPr lang="en-US" sz="2000" b="1" i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disease</a:t>
            </a:r>
            <a:endParaRPr lang="en-US" sz="2000" b="1" dirty="0">
              <a:solidFill>
                <a:schemeClr val="tx1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7800" y="1600200"/>
            <a:ext cx="19953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Very rare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Complete penetrance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5200" y="3048000"/>
            <a:ext cx="2199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Rare and low-frequency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Large effect size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7400" y="4648200"/>
            <a:ext cx="174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Common variants Smaller effect sizes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36" name="Right Bracket 35"/>
          <p:cNvSpPr/>
          <p:nvPr/>
        </p:nvSpPr>
        <p:spPr>
          <a:xfrm rot="5400000">
            <a:off x="1858729" y="5190812"/>
            <a:ext cx="106916" cy="245277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249546" y="6461974"/>
            <a:ext cx="1467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Rare (&lt; 0.5%)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72430" y="6461974"/>
            <a:ext cx="2374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Low-frequency (0.5-5%)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3" name="Right Bracket 42"/>
          <p:cNvSpPr/>
          <p:nvPr/>
        </p:nvSpPr>
        <p:spPr>
          <a:xfrm rot="5400000">
            <a:off x="4528316" y="4986957"/>
            <a:ext cx="111191" cy="2864761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ket 43"/>
          <p:cNvSpPr/>
          <p:nvPr/>
        </p:nvSpPr>
        <p:spPr>
          <a:xfrm rot="5400000">
            <a:off x="6960002" y="5437051"/>
            <a:ext cx="98230" cy="197863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160513" y="6474934"/>
            <a:ext cx="162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Common (&gt;5%)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21" name="Tekstvak 6"/>
          <p:cNvSpPr txBox="1"/>
          <p:nvPr/>
        </p:nvSpPr>
        <p:spPr>
          <a:xfrm>
            <a:off x="6515714" y="304800"/>
            <a:ext cx="25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T.A.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Nature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461: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747-753; 2009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5232" y="54846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monogenic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86043" y="2034495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/>
                </a:solidFill>
              </a:rPr>
              <a:t>oligogenic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2050" y="4004908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>
                    <a:lumMod val="25000"/>
                  </a:schemeClr>
                </a:solidFill>
              </a:rPr>
              <a:t>polygenic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5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factors influence complex traits and common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3509963" y="3455988"/>
            <a:ext cx="1962975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3257550" y="1830388"/>
            <a:ext cx="2511202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911475" y="5149850"/>
            <a:ext cx="33480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152400" y="3429000"/>
            <a:ext cx="2271954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Behavior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6688138" y="3427413"/>
            <a:ext cx="1890539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FF9900"/>
                </a:solidFill>
                <a:latin typeface="Calibri"/>
                <a:cs typeface="Calibri"/>
              </a:rPr>
              <a:t>Chance</a:t>
            </a: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5786438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52000">
                <a:srgbClr val="FF99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2660650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25000">
                <a:schemeClr val="tx1">
                  <a:lumMod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1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 rot="16200000">
            <a:off x="4206082" y="2893219"/>
            <a:ext cx="722312" cy="330200"/>
          </a:xfrm>
          <a:prstGeom prst="leftRightArrow">
            <a:avLst>
              <a:gd name="adj1" fmla="val 51352"/>
              <a:gd name="adj2" fmla="val 6750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 rot="16200000">
            <a:off x="4205288" y="4589463"/>
            <a:ext cx="723900" cy="330200"/>
          </a:xfrm>
          <a:prstGeom prst="leftRightArrow">
            <a:avLst>
              <a:gd name="adj1" fmla="val 51352"/>
              <a:gd name="adj2" fmla="val 6765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0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/>
          <p:cNvCxnSpPr/>
          <p:nvPr/>
        </p:nvCxnSpPr>
        <p:spPr>
          <a:xfrm>
            <a:off x="5820978" y="1829015"/>
            <a:ext cx="0" cy="40954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633134" y="4923861"/>
            <a:ext cx="690670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083242" y="4522050"/>
            <a:ext cx="1158519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4702232" y="4145971"/>
            <a:ext cx="781712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847288" y="3803230"/>
            <a:ext cx="781712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177583" y="3412151"/>
            <a:ext cx="1455551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632996" y="3058893"/>
            <a:ext cx="910216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825129" y="2683335"/>
            <a:ext cx="1312025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410700" y="2284805"/>
            <a:ext cx="873043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33209" y="1096336"/>
            <a:ext cx="3029753" cy="3266067"/>
            <a:chOff x="151200" y="1104084"/>
            <a:chExt cx="3029753" cy="3266067"/>
          </a:xfrm>
        </p:grpSpPr>
        <p:sp>
          <p:nvSpPr>
            <p:cNvPr id="25" name="Rounded Rectangle 24"/>
            <p:cNvSpPr/>
            <p:nvPr/>
          </p:nvSpPr>
          <p:spPr>
            <a:xfrm>
              <a:off x="1591200" y="2659039"/>
              <a:ext cx="1440000" cy="900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2"/>
                  </a:solidFill>
                </a:rPr>
                <a:t>Affy</a:t>
              </a:r>
              <a:r>
                <a:rPr lang="en-US" sz="1400" dirty="0" smtClean="0">
                  <a:solidFill>
                    <a:schemeClr val="tx2"/>
                  </a:solidFill>
                </a:rPr>
                <a:t> 6.0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2,500 individuals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89058" y="1884262"/>
              <a:ext cx="1440000" cy="90000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2"/>
                  </a:solidFill>
                </a:rPr>
                <a:t>Illumina</a:t>
              </a:r>
              <a:r>
                <a:rPr lang="en-US" sz="1400" dirty="0" smtClean="0">
                  <a:solidFill>
                    <a:schemeClr val="tx2"/>
                  </a:solidFill>
                </a:rPr>
                <a:t> 1M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r>
                <a:rPr lang="en-US" sz="1400" dirty="0" smtClean="0">
                  <a:solidFill>
                    <a:schemeClr val="tx2"/>
                  </a:solidFill>
                </a:rPr>
                <a:t>,000 individuals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94771" y="3470151"/>
              <a:ext cx="1440000" cy="90000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2"/>
                  </a:solidFill>
                </a:rPr>
                <a:t>Affy</a:t>
              </a:r>
              <a:r>
                <a:rPr lang="en-US" sz="1400" dirty="0" smtClean="0">
                  <a:solidFill>
                    <a:schemeClr val="tx2"/>
                  </a:solidFill>
                </a:rPr>
                <a:t> 5.0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4,500 individuals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604100" y="1104084"/>
              <a:ext cx="1440000" cy="900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2"/>
                  </a:solidFill>
                </a:rPr>
                <a:t>Affy</a:t>
              </a:r>
              <a:r>
                <a:rPr lang="en-US" sz="1400" dirty="0" smtClean="0">
                  <a:solidFill>
                    <a:schemeClr val="tx2"/>
                  </a:solidFill>
                </a:rPr>
                <a:t> 6.0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2,500 individuals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151200" y="1106366"/>
              <a:ext cx="1440000" cy="9000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171717"/>
                  </a:solidFill>
                </a:rPr>
                <a:t>Illumina</a:t>
              </a:r>
              <a:r>
                <a:rPr lang="en-US" sz="1400" dirty="0" smtClean="0">
                  <a:solidFill>
                    <a:srgbClr val="171717"/>
                  </a:solidFill>
                </a:rPr>
                <a:t> 1M</a:t>
              </a:r>
            </a:p>
            <a:p>
              <a:pPr algn="ctr"/>
              <a:r>
                <a:rPr lang="en-US" sz="1400" dirty="0" smtClean="0">
                  <a:solidFill>
                    <a:srgbClr val="171717"/>
                  </a:solidFill>
                </a:rPr>
                <a:t>7,000 individuals</a:t>
              </a:r>
              <a:endParaRPr lang="en-US" sz="1400" dirty="0">
                <a:solidFill>
                  <a:srgbClr val="171717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732961" y="1905089"/>
              <a:ext cx="1440000" cy="90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171717"/>
                  </a:solidFill>
                </a:rPr>
                <a:t>Illumina</a:t>
              </a:r>
              <a:r>
                <a:rPr lang="en-US" sz="1400" dirty="0" smtClean="0">
                  <a:solidFill>
                    <a:srgbClr val="171717"/>
                  </a:solidFill>
                </a:rPr>
                <a:t> 1M</a:t>
              </a:r>
            </a:p>
            <a:p>
              <a:pPr algn="ctr"/>
              <a:r>
                <a:rPr lang="en-US" sz="1400" dirty="0" smtClean="0">
                  <a:solidFill>
                    <a:srgbClr val="171717"/>
                  </a:solidFill>
                </a:rPr>
                <a:t>7,000 individuals</a:t>
              </a:r>
              <a:endParaRPr lang="en-US" sz="1400" dirty="0">
                <a:solidFill>
                  <a:srgbClr val="171717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40953" y="3470151"/>
              <a:ext cx="1440000" cy="90000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171717"/>
                  </a:solidFill>
                </a:rPr>
                <a:t>Illumina</a:t>
              </a:r>
              <a:r>
                <a:rPr lang="en-US" sz="1400" dirty="0" smtClean="0">
                  <a:solidFill>
                    <a:srgbClr val="171717"/>
                  </a:solidFill>
                </a:rPr>
                <a:t> 1M</a:t>
              </a:r>
            </a:p>
            <a:p>
              <a:pPr algn="ctr"/>
              <a:r>
                <a:rPr lang="en-US" sz="1400" dirty="0">
                  <a:solidFill>
                    <a:srgbClr val="171717"/>
                  </a:solidFill>
                </a:rPr>
                <a:t>5</a:t>
              </a:r>
              <a:r>
                <a:rPr lang="en-US" sz="1400" dirty="0" smtClean="0">
                  <a:solidFill>
                    <a:srgbClr val="171717"/>
                  </a:solidFill>
                </a:rPr>
                <a:t>,000 individuals</a:t>
              </a:r>
              <a:endParaRPr lang="en-US" sz="1400" dirty="0">
                <a:solidFill>
                  <a:srgbClr val="171717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6314" y="2683683"/>
              <a:ext cx="1440000" cy="90000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rgbClr val="00000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171717"/>
                  </a:solidFill>
                </a:rPr>
                <a:t>Illumina</a:t>
              </a:r>
              <a:r>
                <a:rPr lang="en-US" sz="1400" dirty="0" smtClean="0">
                  <a:solidFill>
                    <a:srgbClr val="171717"/>
                  </a:solidFill>
                </a:rPr>
                <a:t> 2.5M</a:t>
              </a:r>
            </a:p>
            <a:p>
              <a:pPr algn="ctr"/>
              <a:r>
                <a:rPr lang="en-US" sz="1400" dirty="0" smtClean="0">
                  <a:solidFill>
                    <a:srgbClr val="171717"/>
                  </a:solidFill>
                </a:rPr>
                <a:t>12,000 individuals</a:t>
              </a:r>
              <a:endParaRPr lang="en-US" sz="1400" dirty="0">
                <a:solidFill>
                  <a:srgbClr val="171717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1200" y="6071376"/>
            <a:ext cx="3985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171717"/>
                </a:solidFill>
                <a:latin typeface="Helvetica"/>
                <a:cs typeface="Helvetica"/>
              </a:rPr>
              <a:t>Meta-analysis of GWAS</a:t>
            </a:r>
            <a:endParaRPr lang="en-US" sz="28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035841" y="1816041"/>
            <a:ext cx="0" cy="409540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202435" y="5921302"/>
            <a:ext cx="3779993" cy="31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02431" y="6336268"/>
            <a:ext cx="198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171717"/>
                </a:solidFill>
                <a:latin typeface="Helvetica"/>
                <a:cs typeface="Helvetica"/>
              </a:rPr>
              <a:t>Odds ratio = </a:t>
            </a:r>
            <a:r>
              <a:rPr lang="en-US" sz="1800" dirty="0" err="1" smtClean="0">
                <a:solidFill>
                  <a:srgbClr val="171717"/>
                </a:solidFill>
                <a:latin typeface="Helvetica"/>
                <a:cs typeface="Helvetica"/>
              </a:rPr>
              <a:t>ln</a:t>
            </a:r>
            <a:r>
              <a:rPr lang="en-US" sz="1800" dirty="0" smtClean="0">
                <a:solidFill>
                  <a:srgbClr val="171717"/>
                </a:solidFill>
                <a:latin typeface="Helvetica"/>
                <a:cs typeface="Helvetica"/>
              </a:rPr>
              <a:t>(β)</a:t>
            </a:r>
            <a:endParaRPr lang="en-US" sz="18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19" name="Diamond 18"/>
          <p:cNvSpPr/>
          <p:nvPr/>
        </p:nvSpPr>
        <p:spPr>
          <a:xfrm>
            <a:off x="5633133" y="2071576"/>
            <a:ext cx="431997" cy="431997"/>
          </a:xfrm>
          <a:prstGeom prst="diamond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5309137" y="2503573"/>
            <a:ext cx="359997" cy="359997"/>
          </a:xfrm>
          <a:prstGeom prst="diamond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3" name="Diamond 32"/>
          <p:cNvSpPr/>
          <p:nvPr/>
        </p:nvSpPr>
        <p:spPr>
          <a:xfrm>
            <a:off x="5757464" y="4704617"/>
            <a:ext cx="431997" cy="431997"/>
          </a:xfrm>
          <a:prstGeom prst="diamond">
            <a:avLst/>
          </a:prstGeom>
          <a:solidFill>
            <a:schemeClr val="accent4">
              <a:lumMod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4" name="Diamond 33"/>
          <p:cNvSpPr/>
          <p:nvPr/>
        </p:nvSpPr>
        <p:spPr>
          <a:xfrm>
            <a:off x="5456740" y="4344620"/>
            <a:ext cx="359997" cy="359997"/>
          </a:xfrm>
          <a:prstGeom prst="diamond">
            <a:avLst/>
          </a:prstGeom>
          <a:solidFill>
            <a:schemeClr val="accent3">
              <a:lumMod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5" name="Diamond 34"/>
          <p:cNvSpPr/>
          <p:nvPr/>
        </p:nvSpPr>
        <p:spPr>
          <a:xfrm>
            <a:off x="5887746" y="2863570"/>
            <a:ext cx="395997" cy="395997"/>
          </a:xfrm>
          <a:prstGeom prst="diamond">
            <a:avLst/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5997041" y="3552626"/>
            <a:ext cx="503995" cy="503996"/>
          </a:xfrm>
          <a:prstGeom prst="diamond">
            <a:avLst/>
          </a:prstGeom>
          <a:solidFill>
            <a:srgbClr val="FFC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4939244" y="3984623"/>
            <a:ext cx="323997" cy="323997"/>
          </a:xfrm>
          <a:prstGeom prst="diamond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4795245" y="3264629"/>
            <a:ext cx="287997" cy="287997"/>
          </a:xfrm>
          <a:prstGeom prst="diamond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90261" y="6000690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171717"/>
                </a:solidFill>
                <a:latin typeface="Helvetica"/>
                <a:cs typeface="Helvetica"/>
              </a:rPr>
              <a:t>1.0</a:t>
            </a:r>
            <a:endParaRPr lang="en-US" sz="20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18917" y="5551970"/>
            <a:ext cx="132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rgbClr val="171717"/>
                </a:solidFill>
                <a:latin typeface="Helvetica"/>
                <a:cs typeface="Helvetica"/>
              </a:rPr>
              <a:t>Forest plot</a:t>
            </a:r>
            <a:endParaRPr lang="en-US" sz="1800" i="1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13163" y="5110947"/>
            <a:ext cx="186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171717"/>
                </a:solidFill>
                <a:latin typeface="Helvetica"/>
                <a:cs typeface="Helvetica"/>
              </a:rPr>
              <a:t>Imputation</a:t>
            </a:r>
            <a:endParaRPr lang="en-US" sz="28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cxnSp>
        <p:nvCxnSpPr>
          <p:cNvPr id="47" name="Straight Arrow Connector 46"/>
          <p:cNvCxnSpPr>
            <a:stCxn id="46" idx="2"/>
            <a:endCxn id="12" idx="0"/>
          </p:cNvCxnSpPr>
          <p:nvPr/>
        </p:nvCxnSpPr>
        <p:spPr>
          <a:xfrm>
            <a:off x="2143829" y="5634167"/>
            <a:ext cx="0" cy="4372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Hexagon 72"/>
          <p:cNvSpPr/>
          <p:nvPr/>
        </p:nvSpPr>
        <p:spPr>
          <a:xfrm>
            <a:off x="5575511" y="5455873"/>
            <a:ext cx="520489" cy="406778"/>
          </a:xfrm>
          <a:prstGeom prst="hexagon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95800" y="1066800"/>
            <a:ext cx="265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171717"/>
                </a:solidFill>
                <a:latin typeface="Helvetica"/>
                <a:cs typeface="Helvetica"/>
              </a:rPr>
              <a:t>Results for one SNP</a:t>
            </a:r>
            <a:endParaRPr lang="en-US" sz="2000" b="1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GWAS datasets</a:t>
            </a:r>
            <a:endParaRPr lang="en-US" dirty="0"/>
          </a:p>
        </p:txBody>
      </p:sp>
      <p:sp>
        <p:nvSpPr>
          <p:cNvPr id="41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23, 2017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13</a:t>
            </a:fld>
            <a:endParaRPr lang="en-US" sz="800" dirty="0" smtClean="0">
              <a:latin typeface="Calibri"/>
              <a:cs typeface="Calibri"/>
            </a:endParaRPr>
          </a:p>
        </p:txBody>
      </p:sp>
      <p:cxnSp>
        <p:nvCxnSpPr>
          <p:cNvPr id="45" name="Straight Arrow Connector 44"/>
          <p:cNvCxnSpPr>
            <a:stCxn id="6" idx="2"/>
            <a:endCxn id="46" idx="0"/>
          </p:cNvCxnSpPr>
          <p:nvPr/>
        </p:nvCxnSpPr>
        <p:spPr>
          <a:xfrm flipH="1">
            <a:off x="2143829" y="4362403"/>
            <a:ext cx="799133" cy="748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2"/>
            <a:endCxn id="46" idx="0"/>
          </p:cNvCxnSpPr>
          <p:nvPr/>
        </p:nvCxnSpPr>
        <p:spPr>
          <a:xfrm>
            <a:off x="1496780" y="4362403"/>
            <a:ext cx="647049" cy="748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4155" y="599865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71717"/>
                </a:solidFill>
                <a:latin typeface="Helvetica"/>
                <a:cs typeface="Helvetica"/>
              </a:rPr>
              <a:t>1.12</a:t>
            </a:r>
            <a:endParaRPr lang="en-US" sz="20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5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3 at 17.14.4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6" b="17020"/>
          <a:stretch/>
        </p:blipFill>
        <p:spPr>
          <a:xfrm>
            <a:off x="0" y="2554515"/>
            <a:ext cx="9144000" cy="38462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Imputation: infer </a:t>
            </a:r>
            <a:r>
              <a:rPr lang="en-US" dirty="0" err="1" smtClean="0"/>
              <a:t>untyped</a:t>
            </a:r>
            <a:r>
              <a:rPr lang="en-US" dirty="0" smtClean="0"/>
              <a:t> genotypes based on a suitable reference panel of well-characterized and validated genotypes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13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341279"/>
            <a:ext cx="5651500" cy="63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4191000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972906"/>
            <a:ext cx="5180961" cy="38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Intermezzo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2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Tongue rollers</a:t>
            </a:r>
          </a:p>
          <a:p>
            <a:r>
              <a:rPr lang="en-US" dirty="0" smtClean="0"/>
              <a:t>Asparagus smelling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count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2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Epigenetics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discuss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Recapture Some Basic Genetics - again</a:t>
            </a:r>
          </a:p>
          <a:p>
            <a:pPr lvl="1"/>
            <a:r>
              <a:rPr lang="en-US" dirty="0" smtClean="0"/>
              <a:t>Human Genome &amp; Genetic Variation</a:t>
            </a:r>
          </a:p>
          <a:p>
            <a:pPr lvl="1"/>
            <a:r>
              <a:rPr lang="en-US" dirty="0"/>
              <a:t>GWAS &amp; Statistics</a:t>
            </a:r>
          </a:p>
          <a:p>
            <a:pPr lvl="1"/>
            <a:r>
              <a:rPr lang="en-US" dirty="0"/>
              <a:t>Coronary artery </a:t>
            </a:r>
            <a:r>
              <a:rPr lang="en-US" dirty="0" smtClean="0"/>
              <a:t>disease</a:t>
            </a:r>
          </a:p>
          <a:p>
            <a:r>
              <a:rPr lang="en-US" dirty="0" smtClean="0"/>
              <a:t>Intermezzo</a:t>
            </a:r>
          </a:p>
          <a:p>
            <a:r>
              <a:rPr lang="en-US" dirty="0" smtClean="0"/>
              <a:t>Basic concepts epigenetics</a:t>
            </a:r>
            <a:endParaRPr lang="en-US" dirty="0"/>
          </a:p>
          <a:p>
            <a:r>
              <a:rPr lang="en-US" dirty="0" smtClean="0"/>
              <a:t>Our research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97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Case: the </a:t>
            </a:r>
            <a:r>
              <a:rPr lang="nl-NL" dirty="0" err="1" smtClean="0"/>
              <a:t>Hungerwinter</a:t>
            </a:r>
            <a:r>
              <a:rPr lang="nl-NL" dirty="0" smtClean="0"/>
              <a:t> </a:t>
            </a:r>
            <a:r>
              <a:rPr lang="nl-NL" dirty="0" err="1" smtClean="0"/>
              <a:t>study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Winter 1944-1945</a:t>
            </a:r>
          </a:p>
          <a:p>
            <a:pPr lvl="1"/>
            <a:r>
              <a:rPr lang="nl-NL" dirty="0" err="1" smtClean="0"/>
              <a:t>Early</a:t>
            </a:r>
            <a:r>
              <a:rPr lang="nl-NL" dirty="0" smtClean="0"/>
              <a:t> winter</a:t>
            </a:r>
          </a:p>
          <a:p>
            <a:pPr lvl="1"/>
            <a:r>
              <a:rPr lang="nl-NL" dirty="0" smtClean="0"/>
              <a:t>No </a:t>
            </a:r>
            <a:r>
              <a:rPr lang="nl-NL" dirty="0" err="1" smtClean="0"/>
              <a:t>supply</a:t>
            </a:r>
            <a:r>
              <a:rPr lang="nl-NL" dirty="0" smtClean="0"/>
              <a:t> of food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fuel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punishment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help </a:t>
            </a:r>
            <a:br>
              <a:rPr lang="nl-NL" dirty="0" smtClean="0"/>
            </a:br>
            <a:r>
              <a:rPr lang="nl-NL" dirty="0" err="1" smtClean="0"/>
              <a:t>during</a:t>
            </a:r>
            <a:r>
              <a:rPr lang="nl-NL" dirty="0" smtClean="0"/>
              <a:t> Market Garden)</a:t>
            </a:r>
          </a:p>
          <a:p>
            <a:pPr lvl="1"/>
            <a:r>
              <a:rPr lang="nl-NL" dirty="0" smtClean="0"/>
              <a:t>3.5 </a:t>
            </a:r>
            <a:r>
              <a:rPr lang="nl-NL" dirty="0" err="1" smtClean="0"/>
              <a:t>million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endParaRPr lang="nl-NL" dirty="0"/>
          </a:p>
          <a:p>
            <a:pPr lvl="2"/>
            <a:r>
              <a:rPr lang="nl-NL" dirty="0" err="1" smtClean="0"/>
              <a:t>Eating</a:t>
            </a:r>
            <a:r>
              <a:rPr lang="nl-NL" dirty="0" smtClean="0"/>
              <a:t> </a:t>
            </a:r>
            <a:r>
              <a:rPr lang="nl-NL" dirty="0" err="1" smtClean="0"/>
              <a:t>flower</a:t>
            </a:r>
            <a:r>
              <a:rPr lang="nl-NL" dirty="0" smtClean="0"/>
              <a:t> </a:t>
            </a:r>
            <a:r>
              <a:rPr lang="nl-NL" dirty="0" err="1" smtClean="0"/>
              <a:t>bulbs</a:t>
            </a:r>
            <a:endParaRPr lang="nl-NL" dirty="0" smtClean="0"/>
          </a:p>
          <a:p>
            <a:pPr lvl="2"/>
            <a:r>
              <a:rPr lang="nl-NL" dirty="0" err="1" smtClean="0"/>
              <a:t>Burning</a:t>
            </a:r>
            <a:r>
              <a:rPr lang="nl-NL" dirty="0" smtClean="0"/>
              <a:t> </a:t>
            </a:r>
            <a:r>
              <a:rPr lang="nl-NL" dirty="0" err="1" smtClean="0"/>
              <a:t>sleepers</a:t>
            </a:r>
            <a:endParaRPr lang="nl-NL" dirty="0" smtClean="0"/>
          </a:p>
          <a:p>
            <a:pPr lvl="1"/>
            <a:r>
              <a:rPr lang="nl-NL" dirty="0" smtClean="0"/>
              <a:t>20.000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died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starvation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cold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6" t="20111" r="972" b="21637"/>
          <a:stretch/>
        </p:blipFill>
        <p:spPr bwMode="auto">
          <a:xfrm>
            <a:off x="5074919" y="1638300"/>
            <a:ext cx="3014537" cy="3889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56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Case: </a:t>
            </a:r>
            <a:r>
              <a:rPr lang="nl-NL" dirty="0" err="1"/>
              <a:t>the</a:t>
            </a:r>
            <a:r>
              <a:rPr lang="nl-NL" dirty="0"/>
              <a:t> Hungerwinter </a:t>
            </a:r>
            <a:r>
              <a:rPr lang="nl-NL" dirty="0" err="1"/>
              <a:t>study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"/>
          <a:stretch/>
        </p:blipFill>
        <p:spPr bwMode="auto">
          <a:xfrm>
            <a:off x="2397442" y="1477835"/>
            <a:ext cx="4614559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Rechte verbindingslijn met pijl 4"/>
          <p:cNvCxnSpPr/>
          <p:nvPr/>
        </p:nvCxnSpPr>
        <p:spPr>
          <a:xfrm>
            <a:off x="6362700" y="3920553"/>
            <a:ext cx="342900" cy="5181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kstvak 13"/>
          <p:cNvSpPr txBox="1"/>
          <p:nvPr/>
        </p:nvSpPr>
        <p:spPr>
          <a:xfrm>
            <a:off x="5905500" y="349347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Late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1" name="Tekstvak 13"/>
          <p:cNvSpPr txBox="1"/>
          <p:nvPr/>
        </p:nvSpPr>
        <p:spPr>
          <a:xfrm>
            <a:off x="6400800" y="4563534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Birthweight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b="1" dirty="0">
                <a:solidFill>
                  <a:schemeClr val="bg1"/>
                </a:solidFill>
              </a:rPr>
              <a:t>↓</a:t>
            </a:r>
          </a:p>
        </p:txBody>
      </p:sp>
      <p:sp>
        <p:nvSpPr>
          <p:cNvPr id="15" name="Tekstvak 13"/>
          <p:cNvSpPr txBox="1"/>
          <p:nvPr/>
        </p:nvSpPr>
        <p:spPr>
          <a:xfrm>
            <a:off x="2491160" y="1041829"/>
            <a:ext cx="581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Hungerwinter </a:t>
            </a:r>
            <a:r>
              <a:rPr lang="nl-NL" dirty="0" err="1" smtClean="0">
                <a:solidFill>
                  <a:schemeClr val="bg1"/>
                </a:solidFill>
              </a:rPr>
              <a:t>babies</a:t>
            </a:r>
            <a:r>
              <a:rPr lang="nl-NL" dirty="0" smtClean="0">
                <a:solidFill>
                  <a:schemeClr val="bg1"/>
                </a:solidFill>
              </a:rPr>
              <a:t> vs. </a:t>
            </a:r>
            <a:r>
              <a:rPr lang="nl-NL" dirty="0" err="1" smtClean="0">
                <a:solidFill>
                  <a:schemeClr val="bg1"/>
                </a:solidFill>
              </a:rPr>
              <a:t>siblings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Case: </a:t>
            </a:r>
            <a:r>
              <a:rPr lang="nl-NL" dirty="0" err="1"/>
              <a:t>the</a:t>
            </a:r>
            <a:r>
              <a:rPr lang="nl-NL" dirty="0"/>
              <a:t> Hungerwinter </a:t>
            </a:r>
            <a:r>
              <a:rPr lang="nl-NL" dirty="0" err="1"/>
              <a:t>study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"/>
          <a:stretch/>
        </p:blipFill>
        <p:spPr bwMode="auto">
          <a:xfrm>
            <a:off x="2397442" y="1477835"/>
            <a:ext cx="4614559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13"/>
          <p:cNvSpPr txBox="1"/>
          <p:nvPr/>
        </p:nvSpPr>
        <p:spPr>
          <a:xfrm>
            <a:off x="2743200" y="349347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>
                <a:solidFill>
                  <a:schemeClr val="bg1"/>
                </a:solidFill>
              </a:rPr>
              <a:t>Early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7" name="Rechte verbindingslijn met pijl 4"/>
          <p:cNvCxnSpPr/>
          <p:nvPr/>
        </p:nvCxnSpPr>
        <p:spPr>
          <a:xfrm>
            <a:off x="6362700" y="3920553"/>
            <a:ext cx="342900" cy="5181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6"/>
          <p:cNvCxnSpPr/>
          <p:nvPr/>
        </p:nvCxnSpPr>
        <p:spPr>
          <a:xfrm flipH="1">
            <a:off x="2397442" y="3977761"/>
            <a:ext cx="403860" cy="4476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kstvak 13"/>
          <p:cNvSpPr txBox="1"/>
          <p:nvPr/>
        </p:nvSpPr>
        <p:spPr>
          <a:xfrm>
            <a:off x="5905500" y="349347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Late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0" name="Tekstvak 13"/>
          <p:cNvSpPr txBox="1"/>
          <p:nvPr/>
        </p:nvSpPr>
        <p:spPr>
          <a:xfrm>
            <a:off x="685800" y="4568789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Birthweight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b="1" kern="0" dirty="0">
                <a:solidFill>
                  <a:schemeClr val="bg1"/>
                </a:solidFill>
              </a:rPr>
              <a:t>↔</a:t>
            </a:r>
            <a:r>
              <a:rPr lang="nl-NL" sz="2000" b="1" dirty="0" smtClean="0">
                <a:solidFill>
                  <a:schemeClr val="bg1"/>
                </a:solidFill>
              </a:rPr>
              <a:t> 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11" name="Tekstvak 13"/>
          <p:cNvSpPr txBox="1"/>
          <p:nvPr/>
        </p:nvSpPr>
        <p:spPr>
          <a:xfrm>
            <a:off x="6400800" y="4563534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Birthweight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b="1" dirty="0">
                <a:solidFill>
                  <a:schemeClr val="bg1"/>
                </a:solidFill>
              </a:rPr>
              <a:t>↓</a:t>
            </a:r>
          </a:p>
        </p:txBody>
      </p:sp>
      <p:sp>
        <p:nvSpPr>
          <p:cNvPr id="15" name="Tekstvak 13"/>
          <p:cNvSpPr txBox="1"/>
          <p:nvPr/>
        </p:nvSpPr>
        <p:spPr>
          <a:xfrm>
            <a:off x="2491160" y="1041829"/>
            <a:ext cx="581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Hungerwinter </a:t>
            </a:r>
            <a:r>
              <a:rPr lang="nl-NL" dirty="0" err="1" smtClean="0">
                <a:solidFill>
                  <a:schemeClr val="bg1"/>
                </a:solidFill>
              </a:rPr>
              <a:t>babies</a:t>
            </a:r>
            <a:r>
              <a:rPr lang="nl-NL" dirty="0" smtClean="0">
                <a:solidFill>
                  <a:schemeClr val="bg1"/>
                </a:solidFill>
              </a:rPr>
              <a:t> vs. </a:t>
            </a:r>
            <a:r>
              <a:rPr lang="nl-NL" dirty="0" err="1" smtClean="0">
                <a:solidFill>
                  <a:schemeClr val="bg1"/>
                </a:solidFill>
              </a:rPr>
              <a:t>siblings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85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23</a:t>
            </a:fld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Case: </a:t>
            </a:r>
            <a:r>
              <a:rPr lang="nl-NL" dirty="0" err="1"/>
              <a:t>the</a:t>
            </a:r>
            <a:r>
              <a:rPr lang="nl-NL" dirty="0"/>
              <a:t> Hungerwinter </a:t>
            </a:r>
            <a:r>
              <a:rPr lang="nl-NL" dirty="0" err="1"/>
              <a:t>study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"/>
          <a:stretch/>
        </p:blipFill>
        <p:spPr bwMode="auto">
          <a:xfrm>
            <a:off x="2397442" y="1477835"/>
            <a:ext cx="4614559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13"/>
          <p:cNvSpPr txBox="1"/>
          <p:nvPr/>
        </p:nvSpPr>
        <p:spPr>
          <a:xfrm>
            <a:off x="2743200" y="349347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>
                <a:solidFill>
                  <a:schemeClr val="bg1"/>
                </a:solidFill>
              </a:rPr>
              <a:t>Early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7" name="Rechte verbindingslijn met pijl 4"/>
          <p:cNvCxnSpPr/>
          <p:nvPr/>
        </p:nvCxnSpPr>
        <p:spPr>
          <a:xfrm>
            <a:off x="6362700" y="3920553"/>
            <a:ext cx="342900" cy="5181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6"/>
          <p:cNvCxnSpPr/>
          <p:nvPr/>
        </p:nvCxnSpPr>
        <p:spPr>
          <a:xfrm flipH="1">
            <a:off x="2397442" y="3977761"/>
            <a:ext cx="403860" cy="4476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kstvak 13"/>
          <p:cNvSpPr txBox="1"/>
          <p:nvPr/>
        </p:nvSpPr>
        <p:spPr>
          <a:xfrm>
            <a:off x="5905500" y="349347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Late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0" name="Tekstvak 13"/>
          <p:cNvSpPr txBox="1"/>
          <p:nvPr/>
        </p:nvSpPr>
        <p:spPr>
          <a:xfrm>
            <a:off x="685800" y="4568789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Birthweight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b="1" kern="0" dirty="0">
                <a:solidFill>
                  <a:schemeClr val="bg1"/>
                </a:solidFill>
              </a:rPr>
              <a:t>↔</a:t>
            </a:r>
            <a:r>
              <a:rPr lang="nl-NL" sz="2000" b="1" dirty="0" smtClean="0">
                <a:solidFill>
                  <a:schemeClr val="bg1"/>
                </a:solidFill>
              </a:rPr>
              <a:t> 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11" name="Tekstvak 13"/>
          <p:cNvSpPr txBox="1"/>
          <p:nvPr/>
        </p:nvSpPr>
        <p:spPr>
          <a:xfrm>
            <a:off x="6400800" y="4563534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Birthweight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b="1" dirty="0">
                <a:solidFill>
                  <a:schemeClr val="bg1"/>
                </a:solidFill>
              </a:rPr>
              <a:t>↓</a:t>
            </a:r>
          </a:p>
        </p:txBody>
      </p:sp>
      <p:sp>
        <p:nvSpPr>
          <p:cNvPr id="12" name="Tekstvak 13"/>
          <p:cNvSpPr txBox="1"/>
          <p:nvPr/>
        </p:nvSpPr>
        <p:spPr>
          <a:xfrm>
            <a:off x="990600" y="516249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</a:rPr>
              <a:t>Obesity</a:t>
            </a:r>
            <a:r>
              <a:rPr lang="nl-NL" sz="2000" dirty="0">
                <a:solidFill>
                  <a:schemeClr val="bg1"/>
                </a:solidFill>
              </a:rPr>
              <a:t> later in life ↑↑ 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13" name="Tekstvak 13"/>
          <p:cNvSpPr txBox="1"/>
          <p:nvPr/>
        </p:nvSpPr>
        <p:spPr>
          <a:xfrm>
            <a:off x="5486400" y="5238690"/>
            <a:ext cx="278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</a:rPr>
              <a:t>Obesity</a:t>
            </a:r>
            <a:r>
              <a:rPr lang="nl-NL" sz="2000" dirty="0">
                <a:solidFill>
                  <a:schemeClr val="bg1"/>
                </a:solidFill>
              </a:rPr>
              <a:t> later in </a:t>
            </a:r>
            <a:r>
              <a:rPr lang="nl-NL" sz="2000" dirty="0" smtClean="0">
                <a:solidFill>
                  <a:schemeClr val="bg1"/>
                </a:solidFill>
              </a:rPr>
              <a:t>life ↓ 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15" name="Tekstvak 13"/>
          <p:cNvSpPr txBox="1"/>
          <p:nvPr/>
        </p:nvSpPr>
        <p:spPr>
          <a:xfrm>
            <a:off x="2491160" y="1041829"/>
            <a:ext cx="581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Hungerwinter </a:t>
            </a:r>
            <a:r>
              <a:rPr lang="nl-NL" dirty="0" err="1" smtClean="0">
                <a:solidFill>
                  <a:schemeClr val="bg1"/>
                </a:solidFill>
              </a:rPr>
              <a:t>babies</a:t>
            </a:r>
            <a:r>
              <a:rPr lang="nl-NL" dirty="0" smtClean="0">
                <a:solidFill>
                  <a:schemeClr val="bg1"/>
                </a:solidFill>
              </a:rPr>
              <a:t> vs. </a:t>
            </a:r>
            <a:r>
              <a:rPr lang="nl-NL" dirty="0" err="1" smtClean="0">
                <a:solidFill>
                  <a:schemeClr val="bg1"/>
                </a:solidFill>
              </a:rPr>
              <a:t>siblings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Case: </a:t>
            </a:r>
            <a:r>
              <a:rPr lang="nl-NL" dirty="0" err="1"/>
              <a:t>the</a:t>
            </a:r>
            <a:r>
              <a:rPr lang="nl-NL" dirty="0"/>
              <a:t> Hungerwinter </a:t>
            </a:r>
            <a:r>
              <a:rPr lang="nl-NL" dirty="0" err="1"/>
              <a:t>study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"/>
          <a:stretch/>
        </p:blipFill>
        <p:spPr bwMode="auto">
          <a:xfrm>
            <a:off x="2397442" y="1477835"/>
            <a:ext cx="4614559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13"/>
          <p:cNvSpPr txBox="1"/>
          <p:nvPr/>
        </p:nvSpPr>
        <p:spPr>
          <a:xfrm>
            <a:off x="2743200" y="349347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>
                <a:solidFill>
                  <a:schemeClr val="bg1"/>
                </a:solidFill>
              </a:rPr>
              <a:t>Early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7" name="Rechte verbindingslijn met pijl 4"/>
          <p:cNvCxnSpPr/>
          <p:nvPr/>
        </p:nvCxnSpPr>
        <p:spPr>
          <a:xfrm>
            <a:off x="6362700" y="3920553"/>
            <a:ext cx="342900" cy="5181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6"/>
          <p:cNvCxnSpPr/>
          <p:nvPr/>
        </p:nvCxnSpPr>
        <p:spPr>
          <a:xfrm flipH="1">
            <a:off x="2397442" y="3977761"/>
            <a:ext cx="403860" cy="4476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kstvak 13"/>
          <p:cNvSpPr txBox="1"/>
          <p:nvPr/>
        </p:nvSpPr>
        <p:spPr>
          <a:xfrm>
            <a:off x="5905500" y="349347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Late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0" name="Tekstvak 13"/>
          <p:cNvSpPr txBox="1"/>
          <p:nvPr/>
        </p:nvSpPr>
        <p:spPr>
          <a:xfrm>
            <a:off x="685800" y="4568789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Birthweight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b="1" kern="0" dirty="0">
                <a:solidFill>
                  <a:schemeClr val="bg1"/>
                </a:solidFill>
              </a:rPr>
              <a:t>↔</a:t>
            </a:r>
            <a:r>
              <a:rPr lang="nl-NL" sz="2000" b="1" dirty="0" smtClean="0">
                <a:solidFill>
                  <a:schemeClr val="bg1"/>
                </a:solidFill>
              </a:rPr>
              <a:t> 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11" name="Tekstvak 13"/>
          <p:cNvSpPr txBox="1"/>
          <p:nvPr/>
        </p:nvSpPr>
        <p:spPr>
          <a:xfrm>
            <a:off x="6400800" y="4563534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Birthweight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b="1" dirty="0">
                <a:solidFill>
                  <a:schemeClr val="bg1"/>
                </a:solidFill>
              </a:rPr>
              <a:t>↓</a:t>
            </a:r>
          </a:p>
        </p:txBody>
      </p:sp>
      <p:sp>
        <p:nvSpPr>
          <p:cNvPr id="12" name="Tekstvak 13"/>
          <p:cNvSpPr txBox="1"/>
          <p:nvPr/>
        </p:nvSpPr>
        <p:spPr>
          <a:xfrm>
            <a:off x="990600" y="516249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</a:rPr>
              <a:t>Obesity</a:t>
            </a:r>
            <a:r>
              <a:rPr lang="nl-NL" sz="2000" dirty="0">
                <a:solidFill>
                  <a:schemeClr val="bg1"/>
                </a:solidFill>
              </a:rPr>
              <a:t> later in life ↑↑ 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13" name="Tekstvak 13"/>
          <p:cNvSpPr txBox="1"/>
          <p:nvPr/>
        </p:nvSpPr>
        <p:spPr>
          <a:xfrm>
            <a:off x="5486400" y="5238690"/>
            <a:ext cx="278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</a:rPr>
              <a:t>Obesity</a:t>
            </a:r>
            <a:r>
              <a:rPr lang="nl-NL" sz="2000" dirty="0">
                <a:solidFill>
                  <a:schemeClr val="bg1"/>
                </a:solidFill>
              </a:rPr>
              <a:t> later in </a:t>
            </a:r>
            <a:r>
              <a:rPr lang="nl-NL" sz="2000" dirty="0" smtClean="0">
                <a:solidFill>
                  <a:schemeClr val="bg1"/>
                </a:solidFill>
              </a:rPr>
              <a:t>life ↓ 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1066800" y="5933879"/>
            <a:ext cx="7010400" cy="330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Environment </a:t>
            </a:r>
            <a:r>
              <a:rPr lang="nl-NL" sz="2000" dirty="0" err="1" smtClean="0">
                <a:solidFill>
                  <a:schemeClr val="bg1"/>
                </a:solidFill>
              </a:rPr>
              <a:t>influences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dirty="0" err="1" smtClean="0">
                <a:solidFill>
                  <a:schemeClr val="bg1"/>
                </a:solidFill>
              </a:rPr>
              <a:t>phenotype</a:t>
            </a:r>
            <a:r>
              <a:rPr lang="nl-NL" sz="2000" dirty="0" smtClean="0">
                <a:solidFill>
                  <a:schemeClr val="bg1"/>
                </a:solidFill>
              </a:rPr>
              <a:t> on </a:t>
            </a:r>
            <a:r>
              <a:rPr lang="nl-NL" sz="2000" dirty="0" err="1" smtClean="0">
                <a:solidFill>
                  <a:schemeClr val="bg1"/>
                </a:solidFill>
              </a:rPr>
              <a:t>the</a:t>
            </a:r>
            <a:r>
              <a:rPr lang="nl-NL" sz="2000" dirty="0" smtClean="0">
                <a:solidFill>
                  <a:schemeClr val="bg1"/>
                </a:solidFill>
              </a:rPr>
              <a:t> long run</a:t>
            </a:r>
            <a:r>
              <a:rPr lang="mr-IN" sz="2000" dirty="0" smtClean="0">
                <a:solidFill>
                  <a:schemeClr val="bg1"/>
                </a:solidFill>
              </a:rPr>
              <a:t>…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15" name="Tekstvak 13"/>
          <p:cNvSpPr txBox="1"/>
          <p:nvPr/>
        </p:nvSpPr>
        <p:spPr>
          <a:xfrm>
            <a:off x="2491160" y="1041829"/>
            <a:ext cx="581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Hungerwinter </a:t>
            </a:r>
            <a:r>
              <a:rPr lang="nl-NL" dirty="0" err="1" smtClean="0">
                <a:solidFill>
                  <a:schemeClr val="bg1"/>
                </a:solidFill>
              </a:rPr>
              <a:t>babies</a:t>
            </a:r>
            <a:r>
              <a:rPr lang="nl-NL" dirty="0" smtClean="0">
                <a:solidFill>
                  <a:schemeClr val="bg1"/>
                </a:solidFill>
              </a:rPr>
              <a:t> vs. </a:t>
            </a:r>
            <a:r>
              <a:rPr lang="nl-NL" dirty="0" err="1" smtClean="0">
                <a:solidFill>
                  <a:schemeClr val="bg1"/>
                </a:solidFill>
              </a:rPr>
              <a:t>siblings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Heritable</a:t>
            </a:r>
            <a:r>
              <a:rPr lang="en-US" dirty="0" smtClean="0"/>
              <a:t> variation [in gene expression] that is </a:t>
            </a:r>
            <a:r>
              <a:rPr lang="en-US" u="sng" dirty="0" smtClean="0"/>
              <a:t>not</a:t>
            </a:r>
            <a:r>
              <a:rPr lang="en-US" dirty="0" smtClean="0"/>
              <a:t> based on DNA sequence variation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Epigenetics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717267"/>
            <a:ext cx="5448300" cy="36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Regulating the regulation of regulatory regulators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5" name="Rechthoek 2"/>
          <p:cNvSpPr/>
          <p:nvPr/>
        </p:nvSpPr>
        <p:spPr>
          <a:xfrm>
            <a:off x="3710940" y="159258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DNA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3710940" y="329565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RNA</a:t>
            </a:r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3710940" y="499872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protein</a:t>
            </a:r>
            <a:endParaRPr lang="nl-NL" dirty="0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4434840" y="2400300"/>
            <a:ext cx="0" cy="895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9"/>
          <p:cNvCxnSpPr/>
          <p:nvPr/>
        </p:nvCxnSpPr>
        <p:spPr>
          <a:xfrm>
            <a:off x="4434840" y="4103370"/>
            <a:ext cx="0" cy="895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11"/>
          <p:cNvSpPr txBox="1"/>
          <p:nvPr/>
        </p:nvSpPr>
        <p:spPr>
          <a:xfrm>
            <a:off x="4640580" y="2651760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Transcription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kstvak 13"/>
          <p:cNvSpPr txBox="1"/>
          <p:nvPr/>
        </p:nvSpPr>
        <p:spPr>
          <a:xfrm>
            <a:off x="4640580" y="4320211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Translation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29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Regulating the regulation of regulatory regulators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5" name="Rechthoek 2"/>
          <p:cNvSpPr/>
          <p:nvPr/>
        </p:nvSpPr>
        <p:spPr>
          <a:xfrm>
            <a:off x="3710940" y="159258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DNA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3710940" y="329565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RNA</a:t>
            </a:r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3710940" y="499872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protein</a:t>
            </a:r>
            <a:endParaRPr lang="nl-NL" dirty="0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4434840" y="2400300"/>
            <a:ext cx="0" cy="895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9"/>
          <p:cNvCxnSpPr/>
          <p:nvPr/>
        </p:nvCxnSpPr>
        <p:spPr>
          <a:xfrm>
            <a:off x="4434840" y="4103370"/>
            <a:ext cx="0" cy="895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11"/>
          <p:cNvSpPr txBox="1"/>
          <p:nvPr/>
        </p:nvSpPr>
        <p:spPr>
          <a:xfrm>
            <a:off x="4640580" y="2651760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Transcription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kstvak 13"/>
          <p:cNvSpPr txBox="1"/>
          <p:nvPr/>
        </p:nvSpPr>
        <p:spPr>
          <a:xfrm>
            <a:off x="4640580" y="4320211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Translation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kstvak 12"/>
          <p:cNvSpPr txBox="1"/>
          <p:nvPr/>
        </p:nvSpPr>
        <p:spPr>
          <a:xfrm>
            <a:off x="419101" y="2258695"/>
            <a:ext cx="2590800" cy="442674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DNA 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methylation</a:t>
            </a:r>
            <a:endParaRPr lang="nl-N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kstvak 15"/>
          <p:cNvSpPr txBox="1"/>
          <p:nvPr/>
        </p:nvSpPr>
        <p:spPr>
          <a:xfrm>
            <a:off x="609599" y="2852976"/>
            <a:ext cx="2674620" cy="442674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Histone</a:t>
            </a:r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modifications</a:t>
            </a:r>
            <a:endParaRPr lang="nl-N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Rechte verbindingslijn met pijl 16"/>
          <p:cNvCxnSpPr>
            <a:stCxn id="16" idx="3"/>
          </p:cNvCxnSpPr>
          <p:nvPr/>
        </p:nvCxnSpPr>
        <p:spPr>
          <a:xfrm>
            <a:off x="3009901" y="2480032"/>
            <a:ext cx="1424938" cy="367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5" name="Rechte verbindingslijn met pijl 18"/>
          <p:cNvCxnSpPr/>
          <p:nvPr/>
        </p:nvCxnSpPr>
        <p:spPr>
          <a:xfrm flipV="1">
            <a:off x="3284219" y="2838479"/>
            <a:ext cx="1150620" cy="23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6" name="Tekstvak 20"/>
          <p:cNvSpPr txBox="1"/>
          <p:nvPr/>
        </p:nvSpPr>
        <p:spPr>
          <a:xfrm>
            <a:off x="1143000" y="4320212"/>
            <a:ext cx="2286000" cy="442674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Non-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coding</a:t>
            </a:r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RNAs</a:t>
            </a:r>
            <a:endParaRPr lang="nl-N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Rechte verbindingslijn met pijl 21"/>
          <p:cNvCxnSpPr/>
          <p:nvPr/>
        </p:nvCxnSpPr>
        <p:spPr>
          <a:xfrm>
            <a:off x="3429000" y="4541549"/>
            <a:ext cx="1005840" cy="9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19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Regulating the regulation of regulatory regulators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5" name="Rechthoek 2"/>
          <p:cNvSpPr/>
          <p:nvPr/>
        </p:nvSpPr>
        <p:spPr>
          <a:xfrm>
            <a:off x="3710940" y="159258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DNA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3710940" y="329565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RNA</a:t>
            </a:r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3710940" y="499872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protein</a:t>
            </a:r>
            <a:endParaRPr lang="nl-NL" dirty="0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4434840" y="2400300"/>
            <a:ext cx="0" cy="895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9"/>
          <p:cNvCxnSpPr/>
          <p:nvPr/>
        </p:nvCxnSpPr>
        <p:spPr>
          <a:xfrm>
            <a:off x="4434840" y="4103370"/>
            <a:ext cx="0" cy="895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11"/>
          <p:cNvSpPr txBox="1"/>
          <p:nvPr/>
        </p:nvSpPr>
        <p:spPr>
          <a:xfrm>
            <a:off x="4640580" y="2651760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Transcription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kstvak 13"/>
          <p:cNvSpPr txBox="1"/>
          <p:nvPr/>
        </p:nvSpPr>
        <p:spPr>
          <a:xfrm>
            <a:off x="4640580" y="4320211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Translation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kstvak 12"/>
          <p:cNvSpPr txBox="1"/>
          <p:nvPr/>
        </p:nvSpPr>
        <p:spPr>
          <a:xfrm>
            <a:off x="419101" y="2258695"/>
            <a:ext cx="2590800" cy="442674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DNA 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methylation</a:t>
            </a:r>
            <a:endParaRPr lang="nl-N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kstvak 15"/>
          <p:cNvSpPr txBox="1"/>
          <p:nvPr/>
        </p:nvSpPr>
        <p:spPr>
          <a:xfrm>
            <a:off x="609599" y="2852976"/>
            <a:ext cx="2674620" cy="442674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Histone</a:t>
            </a:r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modifications</a:t>
            </a:r>
            <a:endParaRPr lang="nl-N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Rechte verbindingslijn met pijl 16"/>
          <p:cNvCxnSpPr>
            <a:stCxn id="16" idx="3"/>
          </p:cNvCxnSpPr>
          <p:nvPr/>
        </p:nvCxnSpPr>
        <p:spPr>
          <a:xfrm>
            <a:off x="3009901" y="2480032"/>
            <a:ext cx="1424938" cy="367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5" name="Rechte verbindingslijn met pijl 18"/>
          <p:cNvCxnSpPr>
            <a:stCxn id="19" idx="3"/>
          </p:cNvCxnSpPr>
          <p:nvPr/>
        </p:nvCxnSpPr>
        <p:spPr>
          <a:xfrm flipV="1">
            <a:off x="3284219" y="2838479"/>
            <a:ext cx="1150620" cy="23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6" name="Tekstvak 20"/>
          <p:cNvSpPr txBox="1"/>
          <p:nvPr/>
        </p:nvSpPr>
        <p:spPr>
          <a:xfrm>
            <a:off x="1143000" y="4320212"/>
            <a:ext cx="2286000" cy="442674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Non-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coding</a:t>
            </a:r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RNAs</a:t>
            </a:r>
            <a:endParaRPr lang="nl-N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Rechte verbindingslijn met pijl 21"/>
          <p:cNvCxnSpPr/>
          <p:nvPr/>
        </p:nvCxnSpPr>
        <p:spPr>
          <a:xfrm>
            <a:off x="3429000" y="4541549"/>
            <a:ext cx="1005840" cy="9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600819" y="3725931"/>
            <a:ext cx="2692179" cy="3745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 err="1" smtClean="0">
                <a:solidFill>
                  <a:schemeClr val="accent1"/>
                </a:solidFill>
              </a:rPr>
              <a:t>Histone</a:t>
            </a:r>
            <a:r>
              <a:rPr lang="nl-NL" sz="1600" dirty="0" smtClean="0">
                <a:solidFill>
                  <a:schemeClr val="accent1"/>
                </a:solidFill>
              </a:rPr>
              <a:t> </a:t>
            </a:r>
            <a:r>
              <a:rPr lang="nl-NL" sz="1600" dirty="0" err="1" smtClean="0">
                <a:solidFill>
                  <a:schemeClr val="accent1"/>
                </a:solidFill>
              </a:rPr>
              <a:t>deacetylases</a:t>
            </a:r>
            <a:r>
              <a:rPr lang="nl-NL" sz="1600" dirty="0" smtClean="0">
                <a:solidFill>
                  <a:schemeClr val="accent1"/>
                </a:solidFill>
              </a:rPr>
              <a:t> (HDAC)</a:t>
            </a:r>
            <a:endParaRPr lang="nl-NL" sz="1600" dirty="0">
              <a:solidFill>
                <a:schemeClr val="accent1"/>
              </a:solidFill>
            </a:endParaRPr>
          </a:p>
        </p:txBody>
      </p:sp>
      <p:cxnSp>
        <p:nvCxnSpPr>
          <p:cNvPr id="19" name="Rechte verbindingslijn met pijl 3"/>
          <p:cNvCxnSpPr>
            <a:stCxn id="21" idx="0"/>
            <a:endCxn id="19" idx="2"/>
          </p:cNvCxnSpPr>
          <p:nvPr/>
        </p:nvCxnSpPr>
        <p:spPr>
          <a:xfrm flipV="1">
            <a:off x="1946909" y="3295650"/>
            <a:ext cx="0" cy="4302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>
            <a:off x="101379" y="1556901"/>
            <a:ext cx="3200400" cy="4086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1800" dirty="0" smtClean="0">
                <a:solidFill>
                  <a:schemeClr val="accent1"/>
                </a:solidFill>
              </a:rPr>
              <a:t>Methyl transferases (DNMT)</a:t>
            </a:r>
            <a:endParaRPr lang="nl-NL" sz="1800" dirty="0">
              <a:solidFill>
                <a:schemeClr val="accent1"/>
              </a:solidFill>
            </a:endParaRPr>
          </a:p>
        </p:txBody>
      </p:sp>
      <p:cxnSp>
        <p:nvCxnSpPr>
          <p:cNvPr id="21" name="Rechte verbindingslijn met pijl 8"/>
          <p:cNvCxnSpPr>
            <a:endCxn id="16" idx="0"/>
          </p:cNvCxnSpPr>
          <p:nvPr/>
        </p:nvCxnSpPr>
        <p:spPr>
          <a:xfrm>
            <a:off x="1701579" y="1965524"/>
            <a:ext cx="12922" cy="293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215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Regulating the regulation of regulatory regulators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5" name="Rechthoek 2"/>
          <p:cNvSpPr/>
          <p:nvPr/>
        </p:nvSpPr>
        <p:spPr>
          <a:xfrm>
            <a:off x="3710940" y="159258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DNA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3710940" y="329565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RNA</a:t>
            </a:r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3710940" y="4998720"/>
            <a:ext cx="1447800" cy="80772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protein</a:t>
            </a:r>
            <a:endParaRPr lang="nl-NL" dirty="0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4434840" y="2400300"/>
            <a:ext cx="0" cy="895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9"/>
          <p:cNvCxnSpPr/>
          <p:nvPr/>
        </p:nvCxnSpPr>
        <p:spPr>
          <a:xfrm>
            <a:off x="4434840" y="4103370"/>
            <a:ext cx="0" cy="895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11"/>
          <p:cNvSpPr txBox="1"/>
          <p:nvPr/>
        </p:nvSpPr>
        <p:spPr>
          <a:xfrm>
            <a:off x="4640580" y="2651760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Transcription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kstvak 13"/>
          <p:cNvSpPr txBox="1"/>
          <p:nvPr/>
        </p:nvSpPr>
        <p:spPr>
          <a:xfrm>
            <a:off x="4640580" y="4320211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Translation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kstvak 12"/>
          <p:cNvSpPr txBox="1"/>
          <p:nvPr/>
        </p:nvSpPr>
        <p:spPr>
          <a:xfrm>
            <a:off x="419101" y="2258695"/>
            <a:ext cx="2590800" cy="442674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DNA 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methylation</a:t>
            </a:r>
            <a:endParaRPr lang="nl-N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kstvak 15"/>
          <p:cNvSpPr txBox="1"/>
          <p:nvPr/>
        </p:nvSpPr>
        <p:spPr>
          <a:xfrm>
            <a:off x="609599" y="2852976"/>
            <a:ext cx="2674620" cy="442674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Histone</a:t>
            </a:r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modifications</a:t>
            </a:r>
            <a:endParaRPr lang="nl-N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Rechte verbindingslijn met pijl 16"/>
          <p:cNvCxnSpPr>
            <a:stCxn id="16" idx="3"/>
          </p:cNvCxnSpPr>
          <p:nvPr/>
        </p:nvCxnSpPr>
        <p:spPr>
          <a:xfrm>
            <a:off x="3009901" y="2480032"/>
            <a:ext cx="1424938" cy="367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5" name="Rechte verbindingslijn met pijl 18"/>
          <p:cNvCxnSpPr>
            <a:stCxn id="19" idx="3"/>
          </p:cNvCxnSpPr>
          <p:nvPr/>
        </p:nvCxnSpPr>
        <p:spPr>
          <a:xfrm flipV="1">
            <a:off x="3284219" y="2838479"/>
            <a:ext cx="1150620" cy="23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6" name="Tekstvak 20"/>
          <p:cNvSpPr txBox="1"/>
          <p:nvPr/>
        </p:nvSpPr>
        <p:spPr>
          <a:xfrm>
            <a:off x="1143000" y="4320212"/>
            <a:ext cx="2286000" cy="442674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Non-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coding</a:t>
            </a:r>
            <a:r>
              <a:rPr lang="nl-NL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2000" dirty="0" err="1" smtClean="0">
                <a:solidFill>
                  <a:schemeClr val="bg1">
                    <a:lumMod val="50000"/>
                  </a:schemeClr>
                </a:solidFill>
              </a:rPr>
              <a:t>RNAs</a:t>
            </a:r>
            <a:endParaRPr lang="nl-N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Rechte verbindingslijn met pijl 21"/>
          <p:cNvCxnSpPr/>
          <p:nvPr/>
        </p:nvCxnSpPr>
        <p:spPr>
          <a:xfrm>
            <a:off x="3429000" y="4541549"/>
            <a:ext cx="1005840" cy="9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600819" y="3725931"/>
            <a:ext cx="2692179" cy="3745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1600" dirty="0" err="1" smtClean="0">
                <a:solidFill>
                  <a:schemeClr val="accent1"/>
                </a:solidFill>
              </a:rPr>
              <a:t>Histone</a:t>
            </a:r>
            <a:r>
              <a:rPr lang="nl-NL" sz="1600" dirty="0" smtClean="0">
                <a:solidFill>
                  <a:schemeClr val="accent1"/>
                </a:solidFill>
              </a:rPr>
              <a:t> </a:t>
            </a:r>
            <a:r>
              <a:rPr lang="nl-NL" sz="1600" dirty="0" err="1" smtClean="0">
                <a:solidFill>
                  <a:schemeClr val="accent1"/>
                </a:solidFill>
              </a:rPr>
              <a:t>deacetylases</a:t>
            </a:r>
            <a:r>
              <a:rPr lang="nl-NL" sz="1600" dirty="0" smtClean="0">
                <a:solidFill>
                  <a:schemeClr val="accent1"/>
                </a:solidFill>
              </a:rPr>
              <a:t> (HDAC)</a:t>
            </a:r>
            <a:endParaRPr lang="nl-NL" sz="1600" dirty="0">
              <a:solidFill>
                <a:schemeClr val="accent1"/>
              </a:solidFill>
            </a:endParaRPr>
          </a:p>
        </p:txBody>
      </p:sp>
      <p:cxnSp>
        <p:nvCxnSpPr>
          <p:cNvPr id="19" name="Rechte verbindingslijn met pijl 3"/>
          <p:cNvCxnSpPr>
            <a:stCxn id="21" idx="0"/>
            <a:endCxn id="19" idx="2"/>
          </p:cNvCxnSpPr>
          <p:nvPr/>
        </p:nvCxnSpPr>
        <p:spPr>
          <a:xfrm flipV="1">
            <a:off x="1946909" y="3295650"/>
            <a:ext cx="0" cy="4302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>
            <a:off x="101379" y="1556901"/>
            <a:ext cx="3200400" cy="4086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1800" dirty="0" smtClean="0">
                <a:solidFill>
                  <a:schemeClr val="accent1"/>
                </a:solidFill>
              </a:rPr>
              <a:t>Methyl transferases (DNMT)</a:t>
            </a:r>
            <a:endParaRPr lang="nl-NL" sz="1800" dirty="0">
              <a:solidFill>
                <a:schemeClr val="accent1"/>
              </a:solidFill>
            </a:endParaRPr>
          </a:p>
        </p:txBody>
      </p:sp>
      <p:cxnSp>
        <p:nvCxnSpPr>
          <p:cNvPr id="21" name="Rechte verbindingslijn met pijl 8"/>
          <p:cNvCxnSpPr>
            <a:stCxn id="23" idx="2"/>
            <a:endCxn id="16" idx="0"/>
          </p:cNvCxnSpPr>
          <p:nvPr/>
        </p:nvCxnSpPr>
        <p:spPr>
          <a:xfrm>
            <a:off x="1701579" y="1965524"/>
            <a:ext cx="12922" cy="293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bogen verbindingslijn 4"/>
          <p:cNvCxnSpPr>
            <a:stCxn id="6" idx="0"/>
          </p:cNvCxnSpPr>
          <p:nvPr/>
        </p:nvCxnSpPr>
        <p:spPr>
          <a:xfrm rot="16200000" flipV="1">
            <a:off x="3050371" y="208110"/>
            <a:ext cx="35679" cy="2733261"/>
          </a:xfrm>
          <a:prstGeom prst="bentConnector3">
            <a:avLst>
              <a:gd name="adj1" fmla="val 74071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bogen verbindingslijn 23"/>
          <p:cNvCxnSpPr/>
          <p:nvPr/>
        </p:nvCxnSpPr>
        <p:spPr>
          <a:xfrm rot="5400000" flipH="1" flipV="1">
            <a:off x="2891790" y="3539490"/>
            <a:ext cx="3810000" cy="723900"/>
          </a:xfrm>
          <a:prstGeom prst="bentConnector4">
            <a:avLst>
              <a:gd name="adj1" fmla="val -6000"/>
              <a:gd name="adj2" fmla="val 40421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vak 25"/>
          <p:cNvSpPr txBox="1"/>
          <p:nvPr/>
        </p:nvSpPr>
        <p:spPr>
          <a:xfrm>
            <a:off x="6248400" y="1382367"/>
            <a:ext cx="277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u="sng" dirty="0" err="1" smtClean="0">
                <a:solidFill>
                  <a:schemeClr val="accent1"/>
                </a:solidFill>
              </a:rPr>
              <a:t>Cell</a:t>
            </a:r>
            <a:r>
              <a:rPr lang="nl-NL" b="1" u="sng" dirty="0" smtClean="0">
                <a:solidFill>
                  <a:schemeClr val="accent1"/>
                </a:solidFill>
              </a:rPr>
              <a:t> type </a:t>
            </a:r>
            <a:r>
              <a:rPr lang="nl-NL" b="1" u="sng" dirty="0" err="1" smtClean="0">
                <a:solidFill>
                  <a:schemeClr val="accent1"/>
                </a:solidFill>
              </a:rPr>
              <a:t>specific</a:t>
            </a:r>
            <a:endParaRPr lang="nl-NL" b="1" u="sng" dirty="0">
              <a:solidFill>
                <a:schemeClr val="accent1"/>
              </a:solidFill>
            </a:endParaRPr>
          </a:p>
        </p:txBody>
      </p:sp>
      <p:cxnSp>
        <p:nvCxnSpPr>
          <p:cNvPr id="25" name="Gebogen verbindingslijn 4"/>
          <p:cNvCxnSpPr>
            <a:stCxn id="24" idx="2"/>
            <a:endCxn id="21" idx="1"/>
          </p:cNvCxnSpPr>
          <p:nvPr/>
        </p:nvCxnSpPr>
        <p:spPr>
          <a:xfrm rot="5400000" flipH="1">
            <a:off x="1018575" y="3495462"/>
            <a:ext cx="849669" cy="1685181"/>
          </a:xfrm>
          <a:prstGeom prst="bentConnector4">
            <a:avLst>
              <a:gd name="adj1" fmla="val -26905"/>
              <a:gd name="adj2" fmla="val 11356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8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3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epigenetic code</a:t>
            </a:r>
            <a:endParaRPr lang="en-US" dirty="0"/>
          </a:p>
        </p:txBody>
      </p:sp>
      <p:pic>
        <p:nvPicPr>
          <p:cNvPr id="6" name="Picture 5" descr="http://cerch.org/wp-content/uploads/2011/02/DNA-methylation-im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593" y="1143000"/>
            <a:ext cx="3953407" cy="540826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93" y="1143000"/>
            <a:ext cx="4876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8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807016" cy="5162128"/>
          </a:xfrm>
        </p:spPr>
        <p:txBody>
          <a:bodyPr/>
          <a:lstStyle/>
          <a:p>
            <a:r>
              <a:rPr lang="en-US" sz="2200" dirty="0" smtClean="0"/>
              <a:t>Dick </a:t>
            </a:r>
            <a:r>
              <a:rPr lang="en-US" sz="2200" i="1" dirty="0" smtClean="0"/>
              <a:t>et al. </a:t>
            </a:r>
            <a:r>
              <a:rPr lang="en-US" sz="2200" dirty="0" smtClean="0"/>
              <a:t>Lancet, 2014.</a:t>
            </a:r>
          </a:p>
          <a:p>
            <a:endParaRPr lang="en-US" sz="2200" dirty="0" smtClean="0"/>
          </a:p>
          <a:p>
            <a:r>
              <a:rPr lang="en-US" sz="2200" dirty="0" smtClean="0"/>
              <a:t>3 epigenetic loci associated to variability in BMI</a:t>
            </a:r>
          </a:p>
          <a:p>
            <a:endParaRPr lang="en-US" sz="2200" dirty="0" smtClean="0"/>
          </a:p>
          <a:p>
            <a:r>
              <a:rPr lang="en-US" sz="2200" dirty="0" smtClean="0"/>
              <a:t>Replicated results</a:t>
            </a:r>
          </a:p>
          <a:p>
            <a:endParaRPr lang="en-US" sz="2200" dirty="0" smtClean="0"/>
          </a:p>
          <a:p>
            <a:r>
              <a:rPr lang="en-US" sz="2200" dirty="0" smtClean="0"/>
              <a:t>Non-causal effect: </a:t>
            </a:r>
            <a:r>
              <a:rPr lang="en-US" sz="2200" u="sng" dirty="0" smtClean="0"/>
              <a:t>Mendelian Randomization</a:t>
            </a:r>
            <a:endParaRPr lang="en-US" sz="22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*WAS: Epigenome-wide association study of BMI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9416" y="1219199"/>
            <a:ext cx="4184583" cy="563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8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99" y="1829534"/>
            <a:ext cx="8848469" cy="380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Manhattan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0125" y="1134488"/>
            <a:ext cx="842275" cy="4426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KLF13</a:t>
            </a:r>
            <a:endParaRPr lang="en-US" sz="2000"/>
          </a:p>
        </p:txBody>
      </p:sp>
      <p:sp>
        <p:nvSpPr>
          <p:cNvPr id="8" name="TextBox 7"/>
          <p:cNvSpPr txBox="1"/>
          <p:nvPr/>
        </p:nvSpPr>
        <p:spPr>
          <a:xfrm>
            <a:off x="7543800" y="656432"/>
            <a:ext cx="784533" cy="4426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CLUH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069764" y="356155"/>
            <a:ext cx="845636" cy="4426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HIF3A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7401737" y="1613257"/>
            <a:ext cx="0" cy="67274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7890379" y="1099106"/>
            <a:ext cx="15936" cy="10344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>
            <a:stCxn id="9" idx="2"/>
          </p:cNvCxnSpPr>
          <p:nvPr/>
        </p:nvCxnSpPr>
        <p:spPr bwMode="auto">
          <a:xfrm flipH="1">
            <a:off x="8481171" y="798829"/>
            <a:ext cx="11411" cy="10307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099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33</a:t>
            </a:fld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“For every 10% increase in methylation of the most significant </a:t>
            </a:r>
            <a:r>
              <a:rPr lang="en-US" sz="2000" dirty="0" smtClean="0"/>
              <a:t>probe </a:t>
            </a:r>
            <a:r>
              <a:rPr lang="mr-IN" sz="2000" dirty="0" smtClean="0"/>
              <a:t>–</a:t>
            </a:r>
            <a:r>
              <a:rPr lang="en-US" sz="2000" dirty="0"/>
              <a:t> </a:t>
            </a:r>
            <a:r>
              <a:rPr lang="en-US" sz="2000" dirty="0" smtClean="0"/>
              <a:t>cg22891070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 </a:t>
            </a:r>
            <a:r>
              <a:rPr lang="en-US" sz="2000" dirty="0" smtClean="0"/>
              <a:t>BMI </a:t>
            </a:r>
            <a:r>
              <a:rPr lang="en-US" sz="2000" dirty="0"/>
              <a:t>increased by </a:t>
            </a:r>
            <a:r>
              <a:rPr lang="en-US" sz="2000" dirty="0" smtClean="0"/>
              <a:t>3.6</a:t>
            </a:r>
            <a:r>
              <a:rPr lang="en-US" sz="2000" dirty="0"/>
              <a:t>% (95% CI </a:t>
            </a:r>
            <a:r>
              <a:rPr lang="en-US" sz="2000" dirty="0" smtClean="0"/>
              <a:t>2.4–4.9</a:t>
            </a:r>
            <a:r>
              <a:rPr lang="en-US" sz="2000" dirty="0"/>
              <a:t>), </a:t>
            </a:r>
            <a:r>
              <a:rPr lang="en-US" sz="2000" dirty="0" smtClean="0"/>
              <a:t>equating to about 0.98kg/m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for a person in the discovery cohort with a BMI of 27 kg/m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on average.”</a:t>
            </a:r>
          </a:p>
          <a:p>
            <a:endParaRPr lang="en-US" sz="2000" dirty="0"/>
          </a:p>
          <a:p>
            <a:r>
              <a:rPr lang="en-US" sz="2000" dirty="0"/>
              <a:t>“</a:t>
            </a:r>
            <a:r>
              <a:rPr lang="en-US" sz="2000" dirty="0" smtClean="0"/>
              <a:t>The increase in </a:t>
            </a:r>
            <a:r>
              <a:rPr lang="en-US" sz="2000" dirty="0"/>
              <a:t>BMI was higher in individuals who had had a myocardial infarction (</a:t>
            </a:r>
            <a:r>
              <a:rPr lang="en-US" sz="2000" dirty="0" smtClean="0"/>
              <a:t>4.6</a:t>
            </a:r>
            <a:r>
              <a:rPr lang="en-US" sz="2000" dirty="0"/>
              <a:t>%, </a:t>
            </a:r>
            <a:r>
              <a:rPr lang="en-US" sz="2000" dirty="0" smtClean="0"/>
              <a:t>2.9–6.3</a:t>
            </a:r>
            <a:r>
              <a:rPr lang="en-US" sz="2000" dirty="0"/>
              <a:t>) than in blood donors (</a:t>
            </a:r>
            <a:r>
              <a:rPr lang="en-US" sz="2000" dirty="0" smtClean="0"/>
              <a:t>2.3</a:t>
            </a:r>
            <a:r>
              <a:rPr lang="en-US" sz="2000" dirty="0"/>
              <a:t>%, </a:t>
            </a:r>
            <a:r>
              <a:rPr lang="en-US" sz="2000" dirty="0" smtClean="0"/>
              <a:t>0.4–4.1).”</a:t>
            </a:r>
          </a:p>
          <a:p>
            <a:endParaRPr lang="en-US" sz="2000" dirty="0" smtClean="0"/>
          </a:p>
          <a:p>
            <a:r>
              <a:rPr lang="en-US" sz="2000" dirty="0" smtClean="0"/>
              <a:t>2 genetic variants modify methylation at these sites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u="sng" dirty="0" smtClean="0"/>
              <a:t>Mendelian Randomization </a:t>
            </a:r>
            <a:r>
              <a:rPr lang="en-US" sz="2000" dirty="0" smtClean="0"/>
              <a:t>experiment: non-causal effect, </a:t>
            </a:r>
            <a:r>
              <a:rPr lang="en-US" sz="2000" i="1" dirty="0" smtClean="0"/>
              <a:t>i.e.</a:t>
            </a:r>
            <a:r>
              <a:rPr lang="en-US" sz="2000" dirty="0" smtClean="0"/>
              <a:t> no association of these genetic variants with BMI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results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200" y="1542040"/>
            <a:ext cx="32861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76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results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200" y="1542040"/>
            <a:ext cx="32861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99" y="3682624"/>
            <a:ext cx="5435059" cy="1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35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36</a:t>
            </a:fld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results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200" y="1542040"/>
            <a:ext cx="32861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99" y="3682624"/>
            <a:ext cx="5435059" cy="1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1542040"/>
            <a:ext cx="45243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36454"/>
            <a:ext cx="2385695" cy="21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0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37</a:t>
            </a:fld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CpGs</a:t>
            </a:r>
            <a:r>
              <a:rPr lang="en-US" dirty="0" smtClean="0"/>
              <a:t> aren’t SNPs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5" y="1250950"/>
            <a:ext cx="5410715" cy="2362200"/>
          </a:xfrm>
          <a:prstGeom prst="rect">
            <a:avLst/>
          </a:prstGeom>
        </p:spPr>
      </p:pic>
      <p:sp>
        <p:nvSpPr>
          <p:cNvPr id="12" name="Tekstvak 6"/>
          <p:cNvSpPr txBox="1"/>
          <p:nvPr/>
        </p:nvSpPr>
        <p:spPr>
          <a:xfrm>
            <a:off x="3429000" y="64886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Eckhardt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F.</a:t>
            </a:r>
            <a:r>
              <a:rPr lang="en-US" sz="900" i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Nature Genetics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38:12; 2006</a:t>
            </a:r>
          </a:p>
          <a:p>
            <a:pPr algn="r"/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Suzuki MM. </a:t>
            </a:r>
            <a:r>
              <a:rPr lang="en-US" sz="900" b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Nature Reviews Genetics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9; 2008</a:t>
            </a:r>
          </a:p>
        </p:txBody>
      </p:sp>
    </p:spTree>
    <p:extLst>
      <p:ext uri="{BB962C8B-B14F-4D97-AF65-F5344CB8AC3E}">
        <p14:creationId xmlns:p14="http://schemas.microsoft.com/office/powerpoint/2010/main" val="125613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38</a:t>
            </a:fld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CpGs</a:t>
            </a:r>
            <a:r>
              <a:rPr lang="en-US" dirty="0" smtClean="0"/>
              <a:t> aren’t SNPs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0" y="3521844"/>
            <a:ext cx="2794000" cy="306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65" y="1250950"/>
            <a:ext cx="5410715" cy="2362200"/>
          </a:xfrm>
          <a:prstGeom prst="rect">
            <a:avLst/>
          </a:prstGeom>
        </p:spPr>
      </p:pic>
      <p:sp>
        <p:nvSpPr>
          <p:cNvPr id="12" name="Tekstvak 6"/>
          <p:cNvSpPr txBox="1"/>
          <p:nvPr/>
        </p:nvSpPr>
        <p:spPr>
          <a:xfrm>
            <a:off x="3429000" y="64886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Eckhardt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F.</a:t>
            </a:r>
            <a:r>
              <a:rPr lang="en-US" sz="900" i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Nature Genetics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38:12; 2006</a:t>
            </a:r>
          </a:p>
          <a:p>
            <a:pPr algn="r"/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Suzuki MM. </a:t>
            </a:r>
            <a:r>
              <a:rPr lang="en-US" sz="900" b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Nature Reviews Genetics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9; 2008</a:t>
            </a:r>
          </a:p>
        </p:txBody>
      </p:sp>
    </p:spTree>
    <p:extLst>
      <p:ext uri="{BB962C8B-B14F-4D97-AF65-F5344CB8AC3E}">
        <p14:creationId xmlns:p14="http://schemas.microsoft.com/office/powerpoint/2010/main" val="154730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CpGs</a:t>
            </a:r>
            <a:r>
              <a:rPr lang="en-US" dirty="0" smtClean="0"/>
              <a:t> aren’t SNPs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0" y="3521844"/>
            <a:ext cx="2794000" cy="306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65" y="1250950"/>
            <a:ext cx="5410715" cy="2362200"/>
          </a:xfrm>
          <a:prstGeom prst="rect">
            <a:avLst/>
          </a:prstGeom>
        </p:spPr>
      </p:pic>
      <p:sp>
        <p:nvSpPr>
          <p:cNvPr id="12" name="Tekstvak 6"/>
          <p:cNvSpPr txBox="1"/>
          <p:nvPr/>
        </p:nvSpPr>
        <p:spPr>
          <a:xfrm>
            <a:off x="3429000" y="6350169"/>
            <a:ext cx="5029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Eckhardt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F. </a:t>
            </a:r>
            <a:r>
              <a:rPr lang="en-US" sz="900" i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Nature Genetics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38:12; 2006</a:t>
            </a:r>
          </a:p>
          <a:p>
            <a:pPr algn="r"/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Suzuki MM. </a:t>
            </a:r>
            <a:r>
              <a:rPr lang="en-US" sz="900" i="1" dirty="0">
                <a:solidFill>
                  <a:schemeClr val="tx1">
                    <a:lumMod val="25000"/>
                  </a:schemeClr>
                </a:solidFill>
              </a:rPr>
              <a:t>et al. </a:t>
            </a:r>
            <a:r>
              <a:rPr lang="en-US" sz="900" b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Nature Reviews Genetics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9; 2008</a:t>
            </a:r>
          </a:p>
          <a:p>
            <a:pPr algn="r"/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Liu Y. </a:t>
            </a:r>
            <a:r>
              <a:rPr lang="en-US" sz="900" i="1" dirty="0">
                <a:solidFill>
                  <a:schemeClr val="tx1">
                    <a:lumMod val="25000"/>
                  </a:schemeClr>
                </a:solidFill>
              </a:rPr>
              <a:t>et al. </a:t>
            </a:r>
            <a:r>
              <a:rPr lang="en-US" sz="900" b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AHJG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94; 2014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180" y="4062983"/>
            <a:ext cx="2501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4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399" y="350837"/>
            <a:ext cx="8806405" cy="18540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We are </a:t>
            </a:r>
            <a:r>
              <a:rPr lang="en-US" smtClean="0"/>
              <a:t>all equally unique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~</a:t>
            </a:r>
            <a:r>
              <a:rPr lang="en-US" dirty="0" smtClean="0"/>
              <a:t>100 million genetic variations are known to date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among </a:t>
            </a:r>
            <a:r>
              <a:rPr lang="en-US" dirty="0" smtClean="0"/>
              <a:t>~3 billion base pairs in the human genome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8" y="2702520"/>
            <a:ext cx="6492889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CpGs</a:t>
            </a:r>
            <a:r>
              <a:rPr lang="en-US" dirty="0" smtClean="0"/>
              <a:t> aren’t SNPs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0" y="3521844"/>
            <a:ext cx="2794000" cy="306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65" y="1250950"/>
            <a:ext cx="5410715" cy="2362200"/>
          </a:xfrm>
          <a:prstGeom prst="rect">
            <a:avLst/>
          </a:prstGeom>
        </p:spPr>
      </p:pic>
      <p:sp>
        <p:nvSpPr>
          <p:cNvPr id="12" name="Tekstvak 6"/>
          <p:cNvSpPr txBox="1"/>
          <p:nvPr/>
        </p:nvSpPr>
        <p:spPr>
          <a:xfrm>
            <a:off x="3429000" y="6350169"/>
            <a:ext cx="5029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Eckhardt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F. </a:t>
            </a:r>
            <a:r>
              <a:rPr lang="en-US" sz="900" i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Nature Genetics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38:12; 2006</a:t>
            </a:r>
          </a:p>
          <a:p>
            <a:pPr algn="r"/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Suzuki MM. </a:t>
            </a:r>
            <a:r>
              <a:rPr lang="en-US" sz="900" i="1" dirty="0">
                <a:solidFill>
                  <a:schemeClr val="tx1">
                    <a:lumMod val="25000"/>
                  </a:schemeClr>
                </a:solidFill>
              </a:rPr>
              <a:t>et al. </a:t>
            </a:r>
            <a:r>
              <a:rPr lang="en-US" sz="900" b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Nature Reviews Genetics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9; 2008</a:t>
            </a:r>
          </a:p>
          <a:p>
            <a:pPr algn="r"/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Liu Y. </a:t>
            </a:r>
            <a:r>
              <a:rPr lang="en-US" sz="900" i="1" dirty="0">
                <a:solidFill>
                  <a:schemeClr val="tx1">
                    <a:lumMod val="25000"/>
                  </a:schemeClr>
                </a:solidFill>
              </a:rPr>
              <a:t>et al. </a:t>
            </a:r>
            <a:r>
              <a:rPr lang="en-US" sz="900" b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AHJG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94; 2014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219200"/>
            <a:ext cx="2717800" cy="370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180" y="4062983"/>
            <a:ext cx="2501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5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research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tip of the veil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42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CEA patients, ~95% genotyped</a:t>
            </a:r>
          </a:p>
          <a:p>
            <a:r>
              <a:rPr lang="en-US" dirty="0" smtClean="0"/>
              <a:t>Illumina HumanMethylation450K</a:t>
            </a:r>
          </a:p>
          <a:p>
            <a:pPr lvl="1"/>
            <a:r>
              <a:rPr lang="en-US" dirty="0" smtClean="0"/>
              <a:t>450K </a:t>
            </a:r>
            <a:r>
              <a:rPr lang="en-US" dirty="0" err="1" smtClean="0"/>
              <a:t>CpG</a:t>
            </a:r>
            <a:r>
              <a:rPr lang="en-US" dirty="0" smtClean="0"/>
              <a:t> probes</a:t>
            </a:r>
          </a:p>
          <a:p>
            <a:endParaRPr lang="en-US" dirty="0" smtClean="0"/>
          </a:p>
          <a:p>
            <a:r>
              <a:rPr lang="en-US" dirty="0" err="1" smtClean="0"/>
              <a:t>Athero</a:t>
            </a:r>
            <a:r>
              <a:rPr lang="en-US" dirty="0" smtClean="0"/>
              <a:t>-Express </a:t>
            </a:r>
            <a:r>
              <a:rPr lang="en-US" dirty="0" err="1" smtClean="0"/>
              <a:t>Methylomics</a:t>
            </a:r>
            <a:r>
              <a:rPr lang="en-US" dirty="0" smtClean="0"/>
              <a:t> Study 1 (AEMS450K1)</a:t>
            </a:r>
          </a:p>
          <a:p>
            <a:pPr lvl="1"/>
            <a:r>
              <a:rPr lang="en-US" dirty="0" smtClean="0"/>
              <a:t>487 plaque samples</a:t>
            </a:r>
          </a:p>
          <a:p>
            <a:pPr lvl="1"/>
            <a:r>
              <a:rPr lang="en-US" dirty="0" smtClean="0"/>
              <a:t>91 blood samples</a:t>
            </a:r>
          </a:p>
          <a:p>
            <a:r>
              <a:rPr lang="en-US" dirty="0" err="1" smtClean="0"/>
              <a:t>Athero</a:t>
            </a:r>
            <a:r>
              <a:rPr lang="en-US" dirty="0" smtClean="0"/>
              <a:t>-Express </a:t>
            </a:r>
            <a:r>
              <a:rPr lang="en-US" dirty="0" err="1"/>
              <a:t>Methylomics</a:t>
            </a:r>
            <a:r>
              <a:rPr lang="en-US" dirty="0"/>
              <a:t> Study </a:t>
            </a:r>
            <a:r>
              <a:rPr lang="en-US" dirty="0" smtClean="0"/>
              <a:t>2 </a:t>
            </a:r>
            <a:r>
              <a:rPr lang="en-US" dirty="0"/>
              <a:t>(</a:t>
            </a:r>
            <a:r>
              <a:rPr lang="en-US" dirty="0" smtClean="0"/>
              <a:t>AEMS450K2)</a:t>
            </a:r>
          </a:p>
          <a:p>
            <a:pPr lvl="1"/>
            <a:r>
              <a:rPr lang="en-US" dirty="0" smtClean="0"/>
              <a:t>~400 plaque samples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Methylomics</a:t>
            </a:r>
            <a:r>
              <a:rPr lang="en-US" dirty="0" smtClean="0"/>
              <a:t> in the AE</a:t>
            </a:r>
            <a:endParaRPr lang="en-US" dirty="0"/>
          </a:p>
        </p:txBody>
      </p:sp>
      <p:pic>
        <p:nvPicPr>
          <p:cNvPr id="5" name="Picture 2" descr="http://bioinfo.iconcologia.net/colonomics/wp-content/uploads/2011/04/llumina_450K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2754" y="822462"/>
            <a:ext cx="1220246" cy="328023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326277" y="4102693"/>
            <a:ext cx="143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smtClean="0">
                <a:solidFill>
                  <a:schemeClr val="bg1"/>
                </a:solidFill>
              </a:rPr>
              <a:t>Illumina HM 450K: 450.000 loci</a:t>
            </a:r>
          </a:p>
          <a:p>
            <a:endParaRPr lang="nl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43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Methylation differs between blood and plaques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417"/>
            <a:ext cx="74676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44</a:t>
            </a:fld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3" t="12645" r="19513" b="12078"/>
          <a:stretch/>
        </p:blipFill>
        <p:spPr>
          <a:xfrm rot="5400000">
            <a:off x="2025082" y="-578483"/>
            <a:ext cx="4940235" cy="868800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impact of smoking on the arterial wall?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45</a:t>
            </a:fld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219200"/>
            <a:ext cx="5162550" cy="516255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impact </a:t>
            </a:r>
            <a:r>
              <a:rPr lang="en-US" smtClean="0"/>
              <a:t>of smoking on the arterial wall?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46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impact </a:t>
            </a:r>
            <a:r>
              <a:rPr lang="en-US" smtClean="0"/>
              <a:t>of smoking on the arterial wall?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85035"/>
            <a:ext cx="8077200" cy="3230880"/>
          </a:xfrm>
        </p:spPr>
      </p:pic>
    </p:spTree>
    <p:extLst>
      <p:ext uri="{BB962C8B-B14F-4D97-AF65-F5344CB8AC3E}">
        <p14:creationId xmlns:p14="http://schemas.microsoft.com/office/powerpoint/2010/main" val="36948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7173775" y="5785800"/>
            <a:ext cx="1970225" cy="1072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3" name="Picture 2" descr="qr-code-atheroexpress-n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75" y="4876800"/>
            <a:ext cx="1981200" cy="1981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0"/>
            <a:ext cx="7329518" cy="914400"/>
          </a:xfrm>
        </p:spPr>
        <p:txBody>
          <a:bodyPr/>
          <a:lstStyle/>
          <a:p>
            <a:r>
              <a:rPr lang="en-US" dirty="0"/>
              <a:t>Cardiovascular Genetic Research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82109" y="5633400"/>
            <a:ext cx="4793864" cy="468000"/>
            <a:chOff x="152400" y="5486400"/>
            <a:chExt cx="4793864" cy="468000"/>
          </a:xfrm>
        </p:grpSpPr>
        <p:pic>
          <p:nvPicPr>
            <p:cNvPr id="15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2200" y="5486400"/>
              <a:ext cx="676298" cy="467999"/>
            </a:xfrm>
            <a:prstGeom prst="rect">
              <a:avLst/>
            </a:prstGeom>
            <a:noFill/>
          </p:spPr>
        </p:pic>
        <p:pic>
          <p:nvPicPr>
            <p:cNvPr id="20" name="Picture 3" descr="C:\Users\sander\Documents\Cavadis BV\Media\AE Genomics\AE Genomics 2010 logo without text.jpg"/>
            <p:cNvPicPr>
              <a:picLocks noChangeAspect="1" noChangeArrowheads="1"/>
            </p:cNvPicPr>
            <p:nvPr/>
          </p:nvPicPr>
          <p:blipFill>
            <a:blip r:embed="rId4" cstate="print"/>
            <a:srcRect l="2778" t="2778"/>
            <a:stretch>
              <a:fillRect/>
            </a:stretch>
          </p:blipFill>
          <p:spPr bwMode="auto">
            <a:xfrm>
              <a:off x="1676400" y="5486400"/>
              <a:ext cx="467999" cy="467999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400" y="5486401"/>
              <a:ext cx="1316480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5" t="9981" r="70402" b="78541"/>
            <a:stretch/>
          </p:blipFill>
          <p:spPr bwMode="auto">
            <a:xfrm>
              <a:off x="3276600" y="5486400"/>
              <a:ext cx="1669664" cy="4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216000" y="838200"/>
            <a:ext cx="8640000" cy="342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36000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Char char="•"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Courier New" pitchFamily="49" charset="0"/>
              <a:buChar char="o"/>
              <a:defRPr sz="22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Wingdings" pitchFamily="2" charset="2"/>
              <a:buChar char="§"/>
              <a:defRPr sz="20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18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16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Laboratory of Experimental Cardiology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Sander W. van der Laan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Cardiology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Prof. Dr. F.W. </a:t>
            </a:r>
            <a:r>
              <a:rPr lang="en-US" sz="1400" dirty="0" err="1" smtClean="0"/>
              <a:t>Asselbergs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Jessica van </a:t>
            </a:r>
            <a:r>
              <a:rPr lang="en-US" sz="1400" dirty="0" err="1" smtClean="0"/>
              <a:t>Setten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Magdalena </a:t>
            </a:r>
            <a:r>
              <a:rPr lang="en-US" sz="1400" dirty="0" err="1" smtClean="0"/>
              <a:t>Harakalova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800" b="1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800" b="1" dirty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800" b="1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Research topics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Biomarker Discovery &amp; Validation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err="1" smtClean="0"/>
              <a:t>Athero</a:t>
            </a:r>
            <a:r>
              <a:rPr lang="en-US" sz="1400" i="1" dirty="0" smtClean="0"/>
              <a:t>-Express | AAA-Express | CTMM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Ischemic stroke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GWAS | 4C | CRISPR-Cas9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Cardiovascular Genomics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Next-Gen Sequencing | </a:t>
            </a:r>
            <a:r>
              <a:rPr lang="en-US" sz="1400" i="1" dirty="0" err="1" smtClean="0"/>
              <a:t>eQTL</a:t>
            </a:r>
            <a:r>
              <a:rPr lang="en-US" sz="1400" i="1" dirty="0" smtClean="0"/>
              <a:t> | </a:t>
            </a:r>
            <a:r>
              <a:rPr lang="en-US" sz="1400" i="1" dirty="0" err="1" smtClean="0"/>
              <a:t>pQTL</a:t>
            </a:r>
            <a:r>
              <a:rPr lang="en-US" sz="1400" i="1" dirty="0" smtClean="0"/>
              <a:t> | 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Transcriptomics | </a:t>
            </a:r>
            <a:r>
              <a:rPr lang="en-US" sz="1400" i="1" dirty="0" err="1" smtClean="0"/>
              <a:t>Epigenomics</a:t>
            </a:r>
            <a:endParaRPr lang="en-US" sz="14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00" y="4191000"/>
            <a:ext cx="647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S.W. van der Laan</a:t>
            </a:r>
          </a:p>
          <a:p>
            <a:pPr algn="ctr"/>
            <a:r>
              <a:rPr lang="en-US" sz="2200" dirty="0" smtClean="0">
                <a:solidFill>
                  <a:schemeClr val="accent1"/>
                </a:solidFill>
                <a:latin typeface="+mn-lt"/>
                <a:hlinkClick r:id="rId7"/>
              </a:rPr>
              <a:t>s.w.vanderlaan-2@umcutrecht.nl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 | @</a:t>
            </a:r>
            <a:r>
              <a:rPr lang="en-US" sz="2200" dirty="0" err="1" smtClean="0">
                <a:solidFill>
                  <a:schemeClr val="accent1"/>
                </a:solidFill>
                <a:latin typeface="+mn-lt"/>
              </a:rPr>
              <a:t>swvanderlaan</a:t>
            </a:r>
            <a:endParaRPr lang="en-US" sz="2200" dirty="0" smtClean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3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3 at 22.26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/>
          <a:stretch/>
        </p:blipFill>
        <p:spPr>
          <a:xfrm>
            <a:off x="152400" y="1219199"/>
            <a:ext cx="8839200" cy="54191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(Body)"/>
                <a:cs typeface="Calibri (Body)"/>
              </a:rPr>
              <a:t>The 1000 Genomes Project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017524"/>
            <a:ext cx="3429000" cy="83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" y="914400"/>
            <a:ext cx="87682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0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28600"/>
            <a:ext cx="49442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3429000" y="6377553"/>
            <a:ext cx="5029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International </a:t>
            </a:r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HapMap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Project.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426:789-796; 2003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Pe’er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I.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32(4):381-385; 2008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Dudbridge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32(3):227-234; 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2008</a:t>
            </a:r>
            <a:endParaRPr lang="en-US" sz="900" dirty="0" smtClean="0">
              <a:solidFill>
                <a:schemeClr val="tx1">
                  <a:lumMod val="1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3445" t="5227" r="14296" b="27229"/>
          <a:stretch/>
        </p:blipFill>
        <p:spPr>
          <a:xfrm>
            <a:off x="2128911" y="2182449"/>
            <a:ext cx="6634972" cy="3880849"/>
          </a:xfrm>
          <a:prstGeom prst="rect">
            <a:avLst/>
          </a:prstGeom>
        </p:spPr>
      </p:pic>
      <p:sp>
        <p:nvSpPr>
          <p:cNvPr id="32" name="Title 3"/>
          <p:cNvSpPr txBox="1">
            <a:spLocks/>
          </p:cNvSpPr>
          <p:nvPr/>
        </p:nvSpPr>
        <p:spPr>
          <a:xfrm>
            <a:off x="152399" y="350838"/>
            <a:ext cx="8806405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/>
              <a:t>These genetic variants, </a:t>
            </a:r>
            <a:r>
              <a:rPr lang="en-US" i="1" dirty="0"/>
              <a:t>i.e.</a:t>
            </a:r>
            <a:r>
              <a:rPr lang="en-US" dirty="0"/>
              <a:t> single-nucleotide polymorphisms (SNPs), are correlated and </a:t>
            </a:r>
            <a:r>
              <a:rPr lang="en-US" dirty="0" smtClean="0"/>
              <a:t>form </a:t>
            </a:r>
            <a:r>
              <a:rPr lang="en-US" i="1" dirty="0" smtClean="0"/>
              <a:t>haplotypes</a:t>
            </a:r>
            <a:endParaRPr lang="en-US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" y="1219200"/>
            <a:ext cx="197771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8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23,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3429000" y="6582544"/>
            <a:ext cx="502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Asselbergs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F.W., van der Laan S.W., de Bakker P.I.W.</a:t>
            </a:r>
            <a:r>
              <a:rPr lang="en-US" sz="900" i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900" b="1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NTvG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159:A5821; 2014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53" t="1822" r="7787" b="1287"/>
          <a:stretch/>
        </p:blipFill>
        <p:spPr>
          <a:xfrm>
            <a:off x="1580222" y="1988839"/>
            <a:ext cx="5983556" cy="4429545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52399" y="350838"/>
            <a:ext cx="8806405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/>
              <a:t>Common diseases and traits are complex and polygenic by </a:t>
            </a:r>
            <a:r>
              <a:rPr lang="en-US" dirty="0" smtClean="0"/>
              <a:t>nature</a:t>
            </a:r>
          </a:p>
          <a:p>
            <a:pPr algn="ctr"/>
            <a:r>
              <a:rPr lang="en-US" dirty="0" smtClean="0"/>
              <a:t>many </a:t>
            </a:r>
            <a:r>
              <a:rPr lang="en-US" dirty="0"/>
              <a:t>SNPs are involved with small effects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0396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 Genomics Presentation UMC-ICIN 2013v3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 Genomics Presentation UMC-ICIN 2013v3.potx</Template>
  <TotalTime>1972</TotalTime>
  <Words>1564</Words>
  <Application>Microsoft Macintosh PowerPoint</Application>
  <PresentationFormat>On-screen Show (4:3)</PresentationFormat>
  <Paragraphs>320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(Body)</vt:lpstr>
      <vt:lpstr>Cambria</vt:lpstr>
      <vt:lpstr>Courier New</vt:lpstr>
      <vt:lpstr>Helvetica</vt:lpstr>
      <vt:lpstr>ＭＳ Ｐゴシック</vt:lpstr>
      <vt:lpstr>Wingdings</vt:lpstr>
      <vt:lpstr>AE Genomics Presentation UMC-ICIN 2013v3</vt:lpstr>
      <vt:lpstr>Epigenetics of Cardiovascular Diseases</vt:lpstr>
      <vt:lpstr>What we’ll discuss today…</vt:lpstr>
      <vt:lpstr>The human genome</vt:lpstr>
      <vt:lpstr>We are all equally unique  ~100 million genetic variations are known to date  among ~3 billion base pairs in the human genome</vt:lpstr>
      <vt:lpstr>The 1000 Genomes Project</vt:lpstr>
      <vt:lpstr>PowerPoint Presentation</vt:lpstr>
      <vt:lpstr>PowerPoint Presentation</vt:lpstr>
      <vt:lpstr>PowerPoint Presentation</vt:lpstr>
      <vt:lpstr>PowerPoint Presentation</vt:lpstr>
      <vt:lpstr>So now you know 3 things</vt:lpstr>
      <vt:lpstr>PowerPoint Presentation</vt:lpstr>
      <vt:lpstr>Many factors influence complex traits and common disease</vt:lpstr>
      <vt:lpstr>Combining GWAS datasets</vt:lpstr>
      <vt:lpstr>Imputation</vt:lpstr>
      <vt:lpstr>PowerPoint Presentation</vt:lpstr>
      <vt:lpstr>PowerPoint Presentation</vt:lpstr>
      <vt:lpstr>Intermezzo</vt:lpstr>
      <vt:lpstr>Let’s count…</vt:lpstr>
      <vt:lpstr>Epigenetics</vt:lpstr>
      <vt:lpstr>Case: the Hungerwinter study</vt:lpstr>
      <vt:lpstr>Case: the Hungerwinter study</vt:lpstr>
      <vt:lpstr>Case: the Hungerwinter study</vt:lpstr>
      <vt:lpstr>Case: the Hungerwinter study</vt:lpstr>
      <vt:lpstr>Case: the Hungerwinter study</vt:lpstr>
      <vt:lpstr>Epigenetics</vt:lpstr>
      <vt:lpstr>Regulating the regulation of regulatory regulators…</vt:lpstr>
      <vt:lpstr>Regulating the regulation of regulatory regulators…</vt:lpstr>
      <vt:lpstr>Regulating the regulation of regulatory regulators…</vt:lpstr>
      <vt:lpstr>Regulating the regulation of regulatory regulators…</vt:lpstr>
      <vt:lpstr>The epigenetic code</vt:lpstr>
      <vt:lpstr>Another *WAS: Epigenome-wide association study of BMI</vt:lpstr>
      <vt:lpstr>Manhattan</vt:lpstr>
      <vt:lpstr>Main results</vt:lpstr>
      <vt:lpstr>Main results</vt:lpstr>
      <vt:lpstr>Main results</vt:lpstr>
      <vt:lpstr>Main results</vt:lpstr>
      <vt:lpstr>CpGs aren’t SNPs</vt:lpstr>
      <vt:lpstr>CpGs aren’t SNPs</vt:lpstr>
      <vt:lpstr>CpGs aren’t SNPs</vt:lpstr>
      <vt:lpstr>CpGs aren’t SNPs</vt:lpstr>
      <vt:lpstr>Our research</vt:lpstr>
      <vt:lpstr>Methylomics in the AE</vt:lpstr>
      <vt:lpstr>Methylation differs between blood and plaques</vt:lpstr>
      <vt:lpstr>What is the impact of smoking on the arterial wall?</vt:lpstr>
      <vt:lpstr>What is the impact of smoking on the arterial wall?</vt:lpstr>
      <vt:lpstr>What is the impact of smoking on the arterial wall?</vt:lpstr>
      <vt:lpstr>Cardiovascular Genetic Research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W. van der Laan</dc:creator>
  <cp:lastModifiedBy>Sander W. van der Laan</cp:lastModifiedBy>
  <cp:revision>113</cp:revision>
  <cp:lastPrinted>2010-08-19T15:17:21Z</cp:lastPrinted>
  <dcterms:created xsi:type="dcterms:W3CDTF">2012-01-04T16:02:12Z</dcterms:created>
  <dcterms:modified xsi:type="dcterms:W3CDTF">2017-05-23T11:19:17Z</dcterms:modified>
</cp:coreProperties>
</file>